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5" r:id="rId49"/>
    <p:sldId id="306" r:id="rId50"/>
    <p:sldId id="307" r:id="rId51"/>
    <p:sldId id="304" r:id="rId52"/>
    <p:sldId id="302" r:id="rId53"/>
    <p:sldId id="425" r:id="rId54"/>
    <p:sldId id="303" r:id="rId55"/>
    <p:sldId id="400" r:id="rId56"/>
    <p:sldId id="426" r:id="rId57"/>
    <p:sldId id="427" r:id="rId58"/>
    <p:sldId id="343" r:id="rId59"/>
    <p:sldId id="345" r:id="rId60"/>
    <p:sldId id="348" r:id="rId61"/>
    <p:sldId id="308" r:id="rId62"/>
    <p:sldId id="312" r:id="rId6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BF319-3329-46B6-8F62-8672CCE65871}" v="2" dt="2022-01-31T16:38:18.784"/>
    <p1510:client id="{B3C11F9A-A95A-487F-9925-D9AE0BBD2637}" v="3" dt="2022-01-31T21:21:45.0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1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ray Allen" userId="2a6d52d5-b0fe-4751-99b4-295b3a0d6395" providerId="ADAL" clId="{6445419F-2CF1-4BE6-A3A9-2DDFCEEA3319}"/>
    <pc:docChg chg="custSel addSld modSld">
      <pc:chgData name="Murray Allen" userId="2a6d52d5-b0fe-4751-99b4-295b3a0d6395" providerId="ADAL" clId="{6445419F-2CF1-4BE6-A3A9-2DDFCEEA3319}" dt="2022-01-31T16:41:58.577" v="125" actId="120"/>
      <pc:docMkLst>
        <pc:docMk/>
      </pc:docMkLst>
      <pc:sldChg chg="modSp">
        <pc:chgData name="Murray Allen" userId="2a6d52d5-b0fe-4751-99b4-295b3a0d6395" providerId="ADAL" clId="{6445419F-2CF1-4BE6-A3A9-2DDFCEEA3319}" dt="2022-01-31T16:37:05.438" v="20" actId="20577"/>
        <pc:sldMkLst>
          <pc:docMk/>
          <pc:sldMk cId="0" sldId="256"/>
        </pc:sldMkLst>
        <pc:spChg chg="mod">
          <ac:chgData name="Murray Allen" userId="2a6d52d5-b0fe-4751-99b4-295b3a0d6395" providerId="ADAL" clId="{6445419F-2CF1-4BE6-A3A9-2DDFCEEA3319}" dt="2022-01-31T16:37:05.438" v="20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Murray Allen" userId="2a6d52d5-b0fe-4751-99b4-295b3a0d6395" providerId="ADAL" clId="{6445419F-2CF1-4BE6-A3A9-2DDFCEEA3319}" dt="2022-01-31T16:41:58.577" v="125" actId="120"/>
        <pc:sldMkLst>
          <pc:docMk/>
          <pc:sldMk cId="0" sldId="257"/>
        </pc:sldMkLst>
        <pc:spChg chg="mod">
          <ac:chgData name="Murray Allen" userId="2a6d52d5-b0fe-4751-99b4-295b3a0d6395" providerId="ADAL" clId="{6445419F-2CF1-4BE6-A3A9-2DDFCEEA3319}" dt="2022-01-31T16:41:52.221" v="123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Murray Allen" userId="2a6d52d5-b0fe-4751-99b4-295b3a0d6395" providerId="ADAL" clId="{6445419F-2CF1-4BE6-A3A9-2DDFCEEA3319}" dt="2022-01-31T16:41:58.577" v="125" actId="120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6445419F-2CF1-4BE6-A3A9-2DDFCEEA3319}" dt="2022-01-31T16:35:52.233" v="16" actId="20577"/>
        <pc:sldMkLst>
          <pc:docMk/>
          <pc:sldMk cId="0" sldId="288"/>
        </pc:sldMkLst>
        <pc:spChg chg="mod">
          <ac:chgData name="Murray Allen" userId="2a6d52d5-b0fe-4751-99b4-295b3a0d6395" providerId="ADAL" clId="{6445419F-2CF1-4BE6-A3A9-2DDFCEEA3319}" dt="2022-01-31T16:35:52.233" v="16" actId="20577"/>
          <ac:spMkLst>
            <pc:docMk/>
            <pc:sldMk cId="0" sldId="288"/>
            <ac:spMk id="4" creationId="{00000000-0000-0000-0000-000000000000}"/>
          </ac:spMkLst>
        </pc:spChg>
      </pc:sldChg>
      <pc:sldChg chg="delSp">
        <pc:chgData name="Murray Allen" userId="2a6d52d5-b0fe-4751-99b4-295b3a0d6395" providerId="ADAL" clId="{6445419F-2CF1-4BE6-A3A9-2DDFCEEA3319}" dt="2022-01-31T16:37:46.377" v="21" actId="478"/>
        <pc:sldMkLst>
          <pc:docMk/>
          <pc:sldMk cId="0" sldId="297"/>
        </pc:sldMkLst>
        <pc:spChg chg="del">
          <ac:chgData name="Murray Allen" userId="2a6d52d5-b0fe-4751-99b4-295b3a0d6395" providerId="ADAL" clId="{6445419F-2CF1-4BE6-A3A9-2DDFCEEA3319}" dt="2022-01-31T16:37:46.377" v="21" actId="478"/>
          <ac:spMkLst>
            <pc:docMk/>
            <pc:sldMk cId="0" sldId="297"/>
            <ac:spMk id="6" creationId="{00000000-0000-0000-0000-000000000000}"/>
          </ac:spMkLst>
        </pc:spChg>
      </pc:sldChg>
      <pc:sldChg chg="delSp">
        <pc:chgData name="Murray Allen" userId="2a6d52d5-b0fe-4751-99b4-295b3a0d6395" providerId="ADAL" clId="{6445419F-2CF1-4BE6-A3A9-2DDFCEEA3319}" dt="2022-01-31T16:37:49.609" v="22" actId="478"/>
        <pc:sldMkLst>
          <pc:docMk/>
          <pc:sldMk cId="0" sldId="298"/>
        </pc:sldMkLst>
        <pc:spChg chg="del">
          <ac:chgData name="Murray Allen" userId="2a6d52d5-b0fe-4751-99b4-295b3a0d6395" providerId="ADAL" clId="{6445419F-2CF1-4BE6-A3A9-2DDFCEEA3319}" dt="2022-01-31T16:37:49.609" v="22" actId="478"/>
          <ac:spMkLst>
            <pc:docMk/>
            <pc:sldMk cId="0" sldId="298"/>
            <ac:spMk id="6" creationId="{00000000-0000-0000-0000-000000000000}"/>
          </ac:spMkLst>
        </pc:spChg>
      </pc:sldChg>
      <pc:sldChg chg="delSp">
        <pc:chgData name="Murray Allen" userId="2a6d52d5-b0fe-4751-99b4-295b3a0d6395" providerId="ADAL" clId="{6445419F-2CF1-4BE6-A3A9-2DDFCEEA3319}" dt="2022-01-31T16:37:55.568" v="23" actId="478"/>
        <pc:sldMkLst>
          <pc:docMk/>
          <pc:sldMk cId="0" sldId="299"/>
        </pc:sldMkLst>
        <pc:spChg chg="del">
          <ac:chgData name="Murray Allen" userId="2a6d52d5-b0fe-4751-99b4-295b3a0d6395" providerId="ADAL" clId="{6445419F-2CF1-4BE6-A3A9-2DDFCEEA3319}" dt="2022-01-31T16:37:55.568" v="23" actId="478"/>
          <ac:spMkLst>
            <pc:docMk/>
            <pc:sldMk cId="0" sldId="299"/>
            <ac:spMk id="6" creationId="{00000000-0000-0000-0000-000000000000}"/>
          </ac:spMkLst>
        </pc:spChg>
      </pc:sldChg>
      <pc:sldChg chg="delSp modSp">
        <pc:chgData name="Murray Allen" userId="2a6d52d5-b0fe-4751-99b4-295b3a0d6395" providerId="ADAL" clId="{6445419F-2CF1-4BE6-A3A9-2DDFCEEA3319}" dt="2022-01-31T16:37:59.996" v="24" actId="478"/>
        <pc:sldMkLst>
          <pc:docMk/>
          <pc:sldMk cId="0" sldId="302"/>
        </pc:sldMkLst>
        <pc:spChg chg="del">
          <ac:chgData name="Murray Allen" userId="2a6d52d5-b0fe-4751-99b4-295b3a0d6395" providerId="ADAL" clId="{6445419F-2CF1-4BE6-A3A9-2DDFCEEA3319}" dt="2022-01-31T16:37:59.996" v="24" actId="478"/>
          <ac:spMkLst>
            <pc:docMk/>
            <pc:sldMk cId="0" sldId="302"/>
            <ac:spMk id="5" creationId="{00000000-0000-0000-0000-000000000000}"/>
          </ac:spMkLst>
        </pc:spChg>
        <pc:spChg chg="mod">
          <ac:chgData name="Murray Allen" userId="2a6d52d5-b0fe-4751-99b4-295b3a0d6395" providerId="ADAL" clId="{6445419F-2CF1-4BE6-A3A9-2DDFCEEA3319}" dt="2022-01-31T16:36:23.112" v="18" actId="115"/>
          <ac:spMkLst>
            <pc:docMk/>
            <pc:sldMk cId="0" sldId="302"/>
            <ac:spMk id="6" creationId="{00000000-0000-0000-0000-000000000000}"/>
          </ac:spMkLst>
        </pc:spChg>
      </pc:sldChg>
      <pc:sldChg chg="delSp">
        <pc:chgData name="Murray Allen" userId="2a6d52d5-b0fe-4751-99b4-295b3a0d6395" providerId="ADAL" clId="{6445419F-2CF1-4BE6-A3A9-2DDFCEEA3319}" dt="2022-01-31T16:38:02.572" v="25" actId="478"/>
        <pc:sldMkLst>
          <pc:docMk/>
          <pc:sldMk cId="0" sldId="303"/>
        </pc:sldMkLst>
        <pc:spChg chg="del">
          <ac:chgData name="Murray Allen" userId="2a6d52d5-b0fe-4751-99b4-295b3a0d6395" providerId="ADAL" clId="{6445419F-2CF1-4BE6-A3A9-2DDFCEEA3319}" dt="2022-01-31T16:38:02.572" v="25" actId="478"/>
          <ac:spMkLst>
            <pc:docMk/>
            <pc:sldMk cId="0" sldId="303"/>
            <ac:spMk id="29" creationId="{00000000-0000-0000-0000-000000000000}"/>
          </ac:spMkLst>
        </pc:spChg>
      </pc:sldChg>
      <pc:sldChg chg="modSp">
        <pc:chgData name="Murray Allen" userId="2a6d52d5-b0fe-4751-99b4-295b3a0d6395" providerId="ADAL" clId="{6445419F-2CF1-4BE6-A3A9-2DDFCEEA3319}" dt="2022-01-31T16:40:38.214" v="94" actId="1035"/>
        <pc:sldMkLst>
          <pc:docMk/>
          <pc:sldMk cId="0" sldId="304"/>
        </pc:sldMkLst>
        <pc:spChg chg="mod">
          <ac:chgData name="Murray Allen" userId="2a6d52d5-b0fe-4751-99b4-295b3a0d6395" providerId="ADAL" clId="{6445419F-2CF1-4BE6-A3A9-2DDFCEEA3319}" dt="2022-01-31T16:40:38.214" v="94" actId="1035"/>
          <ac:spMkLst>
            <pc:docMk/>
            <pc:sldMk cId="0" sldId="304"/>
            <ac:spMk id="2" creationId="{00000000-0000-0000-0000-000000000000}"/>
          </ac:spMkLst>
        </pc:spChg>
        <pc:spChg chg="mod">
          <ac:chgData name="Murray Allen" userId="2a6d52d5-b0fe-4751-99b4-295b3a0d6395" providerId="ADAL" clId="{6445419F-2CF1-4BE6-A3A9-2DDFCEEA3319}" dt="2022-01-31T16:40:27.136" v="91" actId="20577"/>
          <ac:spMkLst>
            <pc:docMk/>
            <pc:sldMk cId="0" sldId="304"/>
            <ac:spMk id="5" creationId="{00000000-0000-0000-0000-000000000000}"/>
          </ac:spMkLst>
        </pc:spChg>
      </pc:sldChg>
      <pc:sldChg chg="modSp">
        <pc:chgData name="Murray Allen" userId="2a6d52d5-b0fe-4751-99b4-295b3a0d6395" providerId="ADAL" clId="{6445419F-2CF1-4BE6-A3A9-2DDFCEEA3319}" dt="2022-01-31T16:39:29.278" v="63" actId="1035"/>
        <pc:sldMkLst>
          <pc:docMk/>
          <pc:sldMk cId="0" sldId="308"/>
        </pc:sldMkLst>
        <pc:spChg chg="mod">
          <ac:chgData name="Murray Allen" userId="2a6d52d5-b0fe-4751-99b4-295b3a0d6395" providerId="ADAL" clId="{6445419F-2CF1-4BE6-A3A9-2DDFCEEA3319}" dt="2022-01-31T16:39:23.947" v="57" actId="14100"/>
          <ac:spMkLst>
            <pc:docMk/>
            <pc:sldMk cId="0" sldId="308"/>
            <ac:spMk id="6" creationId="{00000000-0000-0000-0000-000000000000}"/>
          </ac:spMkLst>
        </pc:spChg>
        <pc:spChg chg="mod">
          <ac:chgData name="Murray Allen" userId="2a6d52d5-b0fe-4751-99b4-295b3a0d6395" providerId="ADAL" clId="{6445419F-2CF1-4BE6-A3A9-2DDFCEEA3319}" dt="2022-01-31T16:39:29.278" v="63" actId="1035"/>
          <ac:spMkLst>
            <pc:docMk/>
            <pc:sldMk cId="0" sldId="308"/>
            <ac:spMk id="7" creationId="{00000000-0000-0000-0000-000000000000}"/>
          </ac:spMkLst>
        </pc:spChg>
      </pc:sldChg>
      <pc:sldChg chg="modSp">
        <pc:chgData name="Murray Allen" userId="2a6d52d5-b0fe-4751-99b4-295b3a0d6395" providerId="ADAL" clId="{6445419F-2CF1-4BE6-A3A9-2DDFCEEA3319}" dt="2022-01-31T16:34:28.695" v="1" actId="27636"/>
        <pc:sldMkLst>
          <pc:docMk/>
          <pc:sldMk cId="1013381328" sldId="309"/>
        </pc:sldMkLst>
        <pc:spChg chg="mod">
          <ac:chgData name="Murray Allen" userId="2a6d52d5-b0fe-4751-99b4-295b3a0d6395" providerId="ADAL" clId="{6445419F-2CF1-4BE6-A3A9-2DDFCEEA3319}" dt="2022-01-31T16:34:28.695" v="1" actId="27636"/>
          <ac:spMkLst>
            <pc:docMk/>
            <pc:sldMk cId="1013381328" sldId="309"/>
            <ac:spMk id="2" creationId="{EE1F2D63-85B3-4362-832B-CA8B492E2452}"/>
          </ac:spMkLst>
        </pc:spChg>
        <pc:spChg chg="mod">
          <ac:chgData name="Murray Allen" userId="2a6d52d5-b0fe-4751-99b4-295b3a0d6395" providerId="ADAL" clId="{6445419F-2CF1-4BE6-A3A9-2DDFCEEA3319}" dt="2022-01-31T16:34:28.695" v="0" actId="27636"/>
          <ac:spMkLst>
            <pc:docMk/>
            <pc:sldMk cId="1013381328" sldId="309"/>
            <ac:spMk id="3" creationId="{FDBF48A5-D9F6-4BE2-951C-E93DEBDBEEB7}"/>
          </ac:spMkLst>
        </pc:spChg>
      </pc:sldChg>
      <pc:sldChg chg="modSp">
        <pc:chgData name="Murray Allen" userId="2a6d52d5-b0fe-4751-99b4-295b3a0d6395" providerId="ADAL" clId="{6445419F-2CF1-4BE6-A3A9-2DDFCEEA3319}" dt="2022-01-31T16:34:59.013" v="14" actId="20577"/>
        <pc:sldMkLst>
          <pc:docMk/>
          <pc:sldMk cId="480247867" sldId="311"/>
        </pc:sldMkLst>
        <pc:spChg chg="mod">
          <ac:chgData name="Murray Allen" userId="2a6d52d5-b0fe-4751-99b4-295b3a0d6395" providerId="ADAL" clId="{6445419F-2CF1-4BE6-A3A9-2DDFCEEA3319}" dt="2022-01-31T16:34:59.013" v="14" actId="20577"/>
          <ac:spMkLst>
            <pc:docMk/>
            <pc:sldMk cId="480247867" sldId="311"/>
            <ac:spMk id="3" creationId="{3FD48B3D-7191-475A-962D-08C12B6AA166}"/>
          </ac:spMkLst>
        </pc:spChg>
      </pc:sldChg>
      <pc:sldChg chg="modSp add">
        <pc:chgData name="Murray Allen" userId="2a6d52d5-b0fe-4751-99b4-295b3a0d6395" providerId="ADAL" clId="{6445419F-2CF1-4BE6-A3A9-2DDFCEEA3319}" dt="2022-01-31T16:39:56.685" v="89" actId="2710"/>
        <pc:sldMkLst>
          <pc:docMk/>
          <pc:sldMk cId="3679069209" sldId="312"/>
        </pc:sldMkLst>
        <pc:spChg chg="mod">
          <ac:chgData name="Murray Allen" userId="2a6d52d5-b0fe-4751-99b4-295b3a0d6395" providerId="ADAL" clId="{6445419F-2CF1-4BE6-A3A9-2DDFCEEA3319}" dt="2022-01-31T16:39:46.064" v="75" actId="14100"/>
          <ac:spMkLst>
            <pc:docMk/>
            <pc:sldMk cId="3679069209" sldId="312"/>
            <ac:spMk id="6" creationId="{00000000-0000-0000-0000-000000000000}"/>
          </ac:spMkLst>
        </pc:spChg>
        <pc:spChg chg="mod">
          <ac:chgData name="Murray Allen" userId="2a6d52d5-b0fe-4751-99b4-295b3a0d6395" providerId="ADAL" clId="{6445419F-2CF1-4BE6-A3A9-2DDFCEEA3319}" dt="2022-01-31T16:39:56.685" v="89" actId="2710"/>
          <ac:spMkLst>
            <pc:docMk/>
            <pc:sldMk cId="3679069209" sldId="312"/>
            <ac:spMk id="7" creationId="{00000000-0000-0000-0000-000000000000}"/>
          </ac:spMkLst>
        </pc:spChg>
      </pc:sldChg>
    </pc:docChg>
  </pc:docChgLst>
  <pc:docChgLst>
    <pc:chgData name="Murray Allen" userId="2a6d52d5-b0fe-4751-99b4-295b3a0d6395" providerId="ADAL" clId="{B3C11F9A-A95A-487F-9925-D9AE0BBD2637}"/>
    <pc:docChg chg="custSel addSld delSld modSld sldOrd">
      <pc:chgData name="Murray Allen" userId="2a6d52d5-b0fe-4751-99b4-295b3a0d6395" providerId="ADAL" clId="{B3C11F9A-A95A-487F-9925-D9AE0BBD2637}" dt="2022-01-31T21:50:36.735" v="283"/>
      <pc:docMkLst>
        <pc:docMk/>
      </pc:docMkLst>
      <pc:sldChg chg="ord">
        <pc:chgData name="Murray Allen" userId="2a6d52d5-b0fe-4751-99b4-295b3a0d6395" providerId="ADAL" clId="{B3C11F9A-A95A-487F-9925-D9AE0BBD2637}" dt="2022-01-31T21:14:41.967" v="2"/>
        <pc:sldMkLst>
          <pc:docMk/>
          <pc:sldMk cId="0" sldId="304"/>
        </pc:sldMkLst>
      </pc:sldChg>
      <pc:sldChg chg="ord">
        <pc:chgData name="Murray Allen" userId="2a6d52d5-b0fe-4751-99b4-295b3a0d6395" providerId="ADAL" clId="{B3C11F9A-A95A-487F-9925-D9AE0BBD2637}" dt="2022-01-31T21:32:39.322" v="281"/>
        <pc:sldMkLst>
          <pc:docMk/>
          <pc:sldMk cId="0" sldId="305"/>
        </pc:sldMkLst>
      </pc:sldChg>
      <pc:sldChg chg="ord">
        <pc:chgData name="Murray Allen" userId="2a6d52d5-b0fe-4751-99b4-295b3a0d6395" providerId="ADAL" clId="{B3C11F9A-A95A-487F-9925-D9AE0BBD2637}" dt="2022-01-31T21:32:39.322" v="281"/>
        <pc:sldMkLst>
          <pc:docMk/>
          <pc:sldMk cId="0" sldId="306"/>
        </pc:sldMkLst>
      </pc:sldChg>
      <pc:sldChg chg="ord">
        <pc:chgData name="Murray Allen" userId="2a6d52d5-b0fe-4751-99b4-295b3a0d6395" providerId="ADAL" clId="{B3C11F9A-A95A-487F-9925-D9AE0BBD2637}" dt="2022-01-31T21:32:39.322" v="281"/>
        <pc:sldMkLst>
          <pc:docMk/>
          <pc:sldMk cId="0" sldId="307"/>
        </pc:sldMkLst>
      </pc:sldChg>
      <pc:sldChg chg="modSp mod">
        <pc:chgData name="Murray Allen" userId="2a6d52d5-b0fe-4751-99b4-295b3a0d6395" providerId="ADAL" clId="{B3C11F9A-A95A-487F-9925-D9AE0BBD2637}" dt="2022-01-31T21:31:40.047" v="279" actId="20577"/>
        <pc:sldMkLst>
          <pc:docMk/>
          <pc:sldMk cId="0" sldId="308"/>
        </pc:sldMkLst>
        <pc:spChg chg="mod">
          <ac:chgData name="Murray Allen" userId="2a6d52d5-b0fe-4751-99b4-295b3a0d6395" providerId="ADAL" clId="{B3C11F9A-A95A-487F-9925-D9AE0BBD2637}" dt="2022-01-31T21:31:40.047" v="279" actId="20577"/>
          <ac:spMkLst>
            <pc:docMk/>
            <pc:sldMk cId="0" sldId="308"/>
            <ac:spMk id="7" creationId="{00000000-0000-0000-0000-000000000000}"/>
          </ac:spMkLst>
        </pc:spChg>
      </pc:sldChg>
      <pc:sldChg chg="del">
        <pc:chgData name="Murray Allen" userId="2a6d52d5-b0fe-4751-99b4-295b3a0d6395" providerId="ADAL" clId="{B3C11F9A-A95A-487F-9925-D9AE0BBD2637}" dt="2022-01-31T21:04:16.957" v="0" actId="2696"/>
        <pc:sldMkLst>
          <pc:docMk/>
          <pc:sldMk cId="1013381328" sldId="309"/>
        </pc:sldMkLst>
      </pc:sldChg>
      <pc:sldChg chg="del">
        <pc:chgData name="Murray Allen" userId="2a6d52d5-b0fe-4751-99b4-295b3a0d6395" providerId="ADAL" clId="{B3C11F9A-A95A-487F-9925-D9AE0BBD2637}" dt="2022-01-31T21:04:16.957" v="0" actId="2696"/>
        <pc:sldMkLst>
          <pc:docMk/>
          <pc:sldMk cId="1133730191" sldId="310"/>
        </pc:sldMkLst>
      </pc:sldChg>
      <pc:sldChg chg="modSp mod">
        <pc:chgData name="Murray Allen" userId="2a6d52d5-b0fe-4751-99b4-295b3a0d6395" providerId="ADAL" clId="{B3C11F9A-A95A-487F-9925-D9AE0BBD2637}" dt="2022-01-31T21:30:35.462" v="258" actId="1035"/>
        <pc:sldMkLst>
          <pc:docMk/>
          <pc:sldMk cId="3679069209" sldId="312"/>
        </pc:sldMkLst>
        <pc:spChg chg="mod">
          <ac:chgData name="Murray Allen" userId="2a6d52d5-b0fe-4751-99b4-295b3a0d6395" providerId="ADAL" clId="{B3C11F9A-A95A-487F-9925-D9AE0BBD2637}" dt="2022-01-31T21:30:35.462" v="258" actId="1035"/>
          <ac:spMkLst>
            <pc:docMk/>
            <pc:sldMk cId="3679069209" sldId="312"/>
            <ac:spMk id="7" creationId="{00000000-0000-0000-0000-000000000000}"/>
          </ac:spMkLst>
        </pc:spChg>
      </pc:sldChg>
      <pc:sldChg chg="addSp modSp mod ord setBg">
        <pc:chgData name="Murray Allen" userId="2a6d52d5-b0fe-4751-99b4-295b3a0d6395" providerId="ADAL" clId="{B3C11F9A-A95A-487F-9925-D9AE0BBD2637}" dt="2022-01-31T21:50:36.735" v="283"/>
        <pc:sldMkLst>
          <pc:docMk/>
          <pc:sldMk cId="1311250284" sldId="343"/>
        </pc:sldMkLst>
        <pc:spChg chg="mo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2" creationId="{00000000-0000-0000-0000-000000000000}"/>
          </ac:spMkLst>
        </pc:spChg>
        <pc:spChg chg="mod or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3" creationId="{00000000-0000-0000-0000-000000000000}"/>
          </ac:spMkLst>
        </pc:spChg>
        <pc:spChg chg="mo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5" creationId="{00000000-0000-0000-0000-000000000000}"/>
          </ac:spMkLst>
        </pc:spChg>
        <pc:spChg chg="ad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10" creationId="{B775CD93-9DF2-48CB-9F57-1BCA9A46C7FA}"/>
          </ac:spMkLst>
        </pc:spChg>
        <pc:spChg chg="ad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12" creationId="{E186B68C-84BC-4A6E-99D1-EE87483C1349}"/>
          </ac:spMkLst>
        </pc:spChg>
        <pc:spChg chg="ad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14" creationId="{6166C6D1-23AC-49C4-BA07-238E4E9F8CEB}"/>
          </ac:spMkLst>
        </pc:spChg>
        <pc:spChg chg="ad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16" creationId="{33A87B69-D1B1-4DA7-B224-F220FC5235E6}"/>
          </ac:spMkLst>
        </pc:spChg>
        <pc:spChg chg="add">
          <ac:chgData name="Murray Allen" userId="2a6d52d5-b0fe-4751-99b4-295b3a0d6395" providerId="ADAL" clId="{B3C11F9A-A95A-487F-9925-D9AE0BBD2637}" dt="2022-01-31T21:24:29.331" v="66" actId="26606"/>
          <ac:spMkLst>
            <pc:docMk/>
            <pc:sldMk cId="1311250284" sldId="343"/>
            <ac:spMk id="18" creationId="{1C091803-41C2-48E0-9228-5148460C7479}"/>
          </ac:spMkLst>
        </pc:spChg>
        <pc:picChg chg="mod ord">
          <ac:chgData name="Murray Allen" userId="2a6d52d5-b0fe-4751-99b4-295b3a0d6395" providerId="ADAL" clId="{B3C11F9A-A95A-487F-9925-D9AE0BBD2637}" dt="2022-01-31T21:24:29.331" v="66" actId="26606"/>
          <ac:picMkLst>
            <pc:docMk/>
            <pc:sldMk cId="1311250284" sldId="343"/>
            <ac:picMk id="4" creationId="{00000000-0000-0000-0000-000000000000}"/>
          </ac:picMkLst>
        </pc:picChg>
      </pc:sldChg>
      <pc:sldChg chg="addSp modSp mod setBg">
        <pc:chgData name="Murray Allen" userId="2a6d52d5-b0fe-4751-99b4-295b3a0d6395" providerId="ADAL" clId="{B3C11F9A-A95A-487F-9925-D9AE0BBD2637}" dt="2022-01-31T21:24:10.032" v="65" actId="26606"/>
        <pc:sldMkLst>
          <pc:docMk/>
          <pc:sldMk cId="1030127421" sldId="348"/>
        </pc:sldMkLst>
        <pc:spChg chg="mo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2" creationId="{00000000-0000-0000-0000-000000000000}"/>
          </ac:spMkLst>
        </pc:spChg>
        <pc:spChg chg="mo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3" creationId="{00000000-0000-0000-0000-000000000000}"/>
          </ac:spMkLst>
        </pc:spChg>
        <pc:spChg chg="mo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4" creationId="{00000000-0000-0000-0000-000000000000}"/>
          </ac:spMkLst>
        </pc:spChg>
        <pc:spChg chg="ad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9" creationId="{DEE2AD96-B495-4E06-9291-B71706F728CB}"/>
          </ac:spMkLst>
        </pc:spChg>
        <pc:spChg chg="ad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11" creationId="{53CF6D67-C5A8-4ADD-9E8E-1E38CA1D3166}"/>
          </ac:spMkLst>
        </pc:spChg>
        <pc:spChg chg="ad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13" creationId="{86909FA0-B515-4681-B7A8-FA281D133B94}"/>
          </ac:spMkLst>
        </pc:spChg>
        <pc:spChg chg="ad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15" creationId="{21C9FE86-FCC3-4A31-AA1C-C882262B7FE7}"/>
          </ac:spMkLst>
        </pc:spChg>
        <pc:spChg chg="ad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17" creationId="{7D96243B-ECED-4B71-8E06-AE9A285EAD20}"/>
          </ac:spMkLst>
        </pc:spChg>
        <pc:spChg chg="add">
          <ac:chgData name="Murray Allen" userId="2a6d52d5-b0fe-4751-99b4-295b3a0d6395" providerId="ADAL" clId="{B3C11F9A-A95A-487F-9925-D9AE0BBD2637}" dt="2022-01-31T21:24:10.032" v="65" actId="26606"/>
          <ac:spMkLst>
            <pc:docMk/>
            <pc:sldMk cId="1030127421" sldId="348"/>
            <ac:spMk id="19" creationId="{A09989E4-EFDC-4A90-A633-E0525FB4139E}"/>
          </ac:spMkLst>
        </pc:spChg>
      </pc:sldChg>
      <pc:sldChg chg="addSp delSp modSp new mod setBg modClrScheme chgLayout">
        <pc:chgData name="Murray Allen" userId="2a6d52d5-b0fe-4751-99b4-295b3a0d6395" providerId="ADAL" clId="{B3C11F9A-A95A-487F-9925-D9AE0BBD2637}" dt="2022-01-31T21:19:35.534" v="60" actId="14100"/>
        <pc:sldMkLst>
          <pc:docMk/>
          <pc:sldMk cId="1211875300" sldId="426"/>
        </pc:sldMkLst>
        <pc:spChg chg="mod ord">
          <ac:chgData name="Murray Allen" userId="2a6d52d5-b0fe-4751-99b4-295b3a0d6395" providerId="ADAL" clId="{B3C11F9A-A95A-487F-9925-D9AE0BBD2637}" dt="2022-01-31T21:17:58.018" v="58" actId="20577"/>
          <ac:spMkLst>
            <pc:docMk/>
            <pc:sldMk cId="1211875300" sldId="426"/>
            <ac:spMk id="2" creationId="{792D05F3-03DA-479D-A791-F308F529D988}"/>
          </ac:spMkLst>
        </pc:spChg>
        <pc:spChg chg="del">
          <ac:chgData name="Murray Allen" userId="2a6d52d5-b0fe-4751-99b4-295b3a0d6395" providerId="ADAL" clId="{B3C11F9A-A95A-487F-9925-D9AE0BBD2637}" dt="2022-01-31T21:17:46.540" v="49" actId="700"/>
          <ac:spMkLst>
            <pc:docMk/>
            <pc:sldMk cId="1211875300" sldId="426"/>
            <ac:spMk id="3" creationId="{EA6BD057-E909-4FD6-BAD8-FFF7A78960A4}"/>
          </ac:spMkLst>
        </pc:spChg>
        <pc:spChg chg="add">
          <ac:chgData name="Murray Allen" userId="2a6d52d5-b0fe-4751-99b4-295b3a0d6395" providerId="ADAL" clId="{B3C11F9A-A95A-487F-9925-D9AE0BBD2637}" dt="2022-01-31T21:17:49.595" v="50" actId="26606"/>
          <ac:spMkLst>
            <pc:docMk/>
            <pc:sldMk cId="1211875300" sldId="426"/>
            <ac:spMk id="10" creationId="{A8384FB5-9ADC-4DDC-881B-597D56F5B15D}"/>
          </ac:spMkLst>
        </pc:spChg>
        <pc:spChg chg="add">
          <ac:chgData name="Murray Allen" userId="2a6d52d5-b0fe-4751-99b4-295b3a0d6395" providerId="ADAL" clId="{B3C11F9A-A95A-487F-9925-D9AE0BBD2637}" dt="2022-01-31T21:17:49.595" v="50" actId="26606"/>
          <ac:spMkLst>
            <pc:docMk/>
            <pc:sldMk cId="1211875300" sldId="426"/>
            <ac:spMk id="12" creationId="{91E5A9A7-95C6-4F4F-B00E-C82E07FE62EF}"/>
          </ac:spMkLst>
        </pc:spChg>
        <pc:spChg chg="add">
          <ac:chgData name="Murray Allen" userId="2a6d52d5-b0fe-4751-99b4-295b3a0d6395" providerId="ADAL" clId="{B3C11F9A-A95A-487F-9925-D9AE0BBD2637}" dt="2022-01-31T21:17:49.595" v="50" actId="26606"/>
          <ac:spMkLst>
            <pc:docMk/>
            <pc:sldMk cId="1211875300" sldId="426"/>
            <ac:spMk id="14" creationId="{D07DD2DE-F619-49DD-B5E7-03A290FF4ED1}"/>
          </ac:spMkLst>
        </pc:spChg>
        <pc:spChg chg="add">
          <ac:chgData name="Murray Allen" userId="2a6d52d5-b0fe-4751-99b4-295b3a0d6395" providerId="ADAL" clId="{B3C11F9A-A95A-487F-9925-D9AE0BBD2637}" dt="2022-01-31T21:17:49.595" v="50" actId="26606"/>
          <ac:spMkLst>
            <pc:docMk/>
            <pc:sldMk cId="1211875300" sldId="426"/>
            <ac:spMk id="16" creationId="{85149191-5F60-4A28-AAFF-039F96B0F3EC}"/>
          </ac:spMkLst>
        </pc:spChg>
        <pc:spChg chg="add">
          <ac:chgData name="Murray Allen" userId="2a6d52d5-b0fe-4751-99b4-295b3a0d6395" providerId="ADAL" clId="{B3C11F9A-A95A-487F-9925-D9AE0BBD2637}" dt="2022-01-31T21:17:49.595" v="50" actId="26606"/>
          <ac:spMkLst>
            <pc:docMk/>
            <pc:sldMk cId="1211875300" sldId="426"/>
            <ac:spMk id="18" creationId="{F8260ED5-17F7-4158-B241-D51DD4CF1B7E}"/>
          </ac:spMkLst>
        </pc:spChg>
        <pc:picChg chg="add mod">
          <ac:chgData name="Murray Allen" userId="2a6d52d5-b0fe-4751-99b4-295b3a0d6395" providerId="ADAL" clId="{B3C11F9A-A95A-487F-9925-D9AE0BBD2637}" dt="2022-01-31T21:19:35.534" v="60" actId="14100"/>
          <ac:picMkLst>
            <pc:docMk/>
            <pc:sldMk cId="1211875300" sldId="426"/>
            <ac:picMk id="5" creationId="{B89341A8-305D-4521-911A-8EA990C2D8A8}"/>
          </ac:picMkLst>
        </pc:picChg>
      </pc:sldChg>
      <pc:sldChg chg="addSp delSp modSp add mod">
        <pc:chgData name="Murray Allen" userId="2a6d52d5-b0fe-4751-99b4-295b3a0d6395" providerId="ADAL" clId="{B3C11F9A-A95A-487F-9925-D9AE0BBD2637}" dt="2022-01-31T21:23:34.422" v="64" actId="26606"/>
        <pc:sldMkLst>
          <pc:docMk/>
          <pc:sldMk cId="3067166542" sldId="427"/>
        </pc:sldMkLst>
        <pc:spChg chg="mod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2" creationId="{792D05F3-03DA-479D-A791-F308F529D988}"/>
          </ac:spMkLst>
        </pc:spChg>
        <pc:spChg chg="del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10" creationId="{A8384FB5-9ADC-4DDC-881B-597D56F5B15D}"/>
          </ac:spMkLst>
        </pc:spChg>
        <pc:spChg chg="del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12" creationId="{91E5A9A7-95C6-4F4F-B00E-C82E07FE62EF}"/>
          </ac:spMkLst>
        </pc:spChg>
        <pc:spChg chg="del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14" creationId="{D07DD2DE-F619-49DD-B5E7-03A290FF4ED1}"/>
          </ac:spMkLst>
        </pc:spChg>
        <pc:spChg chg="del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16" creationId="{85149191-5F60-4A28-AAFF-039F96B0F3EC}"/>
          </ac:spMkLst>
        </pc:spChg>
        <pc:spChg chg="del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18" creationId="{F8260ED5-17F7-4158-B241-D51DD4CF1B7E}"/>
          </ac:spMkLst>
        </pc:spChg>
        <pc:spChg chg="add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23" creationId="{F0DCC097-1DB8-4B6D-85D0-6FBA0E1CA4BA}"/>
          </ac:spMkLst>
        </pc:spChg>
        <pc:spChg chg="add">
          <ac:chgData name="Murray Allen" userId="2a6d52d5-b0fe-4751-99b4-295b3a0d6395" providerId="ADAL" clId="{B3C11F9A-A95A-487F-9925-D9AE0BBD2637}" dt="2022-01-31T21:23:34.422" v="64" actId="26606"/>
          <ac:spMkLst>
            <pc:docMk/>
            <pc:sldMk cId="3067166542" sldId="427"/>
            <ac:spMk id="25" creationId="{E0B58608-23C8-4441-994D-C6823EEE1DB7}"/>
          </ac:spMkLst>
        </pc:spChg>
        <pc:picChg chg="add mod">
          <ac:chgData name="Murray Allen" userId="2a6d52d5-b0fe-4751-99b4-295b3a0d6395" providerId="ADAL" clId="{B3C11F9A-A95A-487F-9925-D9AE0BBD2637}" dt="2022-01-31T21:23:34.422" v="64" actId="26606"/>
          <ac:picMkLst>
            <pc:docMk/>
            <pc:sldMk cId="3067166542" sldId="427"/>
            <ac:picMk id="4" creationId="{88BB8AE7-9406-42CB-A80C-B14005003F15}"/>
          </ac:picMkLst>
        </pc:picChg>
        <pc:picChg chg="del">
          <ac:chgData name="Murray Allen" userId="2a6d52d5-b0fe-4751-99b4-295b3a0d6395" providerId="ADAL" clId="{B3C11F9A-A95A-487F-9925-D9AE0BBD2637}" dt="2022-01-31T21:23:25.774" v="62" actId="478"/>
          <ac:picMkLst>
            <pc:docMk/>
            <pc:sldMk cId="3067166542" sldId="427"/>
            <ac:picMk id="5" creationId="{B89341A8-305D-4521-911A-8EA990C2D8A8}"/>
          </ac:picMkLst>
        </pc:picChg>
      </pc:sldChg>
      <pc:sldMasterChg chg="delSldLayout">
        <pc:chgData name="Murray Allen" userId="2a6d52d5-b0fe-4751-99b4-295b3a0d6395" providerId="ADAL" clId="{B3C11F9A-A95A-487F-9925-D9AE0BBD2637}" dt="2022-01-31T21:04:16.957" v="0" actId="2696"/>
        <pc:sldMasterMkLst>
          <pc:docMk/>
          <pc:sldMasterMk cId="0" sldId="2147483648"/>
        </pc:sldMasterMkLst>
        <pc:sldLayoutChg chg="del">
          <pc:chgData name="Murray Allen" userId="2a6d52d5-b0fe-4751-99b4-295b3a0d6395" providerId="ADAL" clId="{B3C11F9A-A95A-487F-9925-D9AE0BBD2637}" dt="2022-01-31T21:04:16.957" v="0" actId="2696"/>
          <pc:sldLayoutMkLst>
            <pc:docMk/>
            <pc:sldMasterMk cId="0" sldId="2147483648"/>
            <pc:sldLayoutMk cId="611605746" sldId="214748366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BFE-B2A9-4756-85BF-AA7FD985F285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4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2260" y="58928"/>
            <a:ext cx="11587479" cy="171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46478" y="2136089"/>
            <a:ext cx="8099043" cy="347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10" Type="http://schemas.openxmlformats.org/officeDocument/2006/relationships/image" Target="../media/image73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v.uk/government/publications/health-matters-getting-every-adult-active-every-day/health-matters-getting-every-adult-active-every-day#contents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.publishing.service.gov.uk/government/uploads/system/uploads/attachment_data/file/832868/uk-chief-medical-officers-physical-activity-guidelines.pdf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15071" y="5263896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50135" y="5093208"/>
            <a:ext cx="5873750" cy="1262380"/>
          </a:xfrm>
          <a:prstGeom prst="rect">
            <a:avLst/>
          </a:prstGeom>
          <a:solidFill>
            <a:srgbClr val="244060"/>
          </a:solidFill>
        </p:spPr>
        <p:txBody>
          <a:bodyPr vert="horz" wrap="square" lIns="0" tIns="0" rIns="0" bIns="0" rtlCol="0">
            <a:spAutoFit/>
          </a:bodyPr>
          <a:lstStyle/>
          <a:p>
            <a:pPr marR="84455" algn="r">
              <a:lnSpc>
                <a:spcPts val="4475"/>
              </a:lnSpc>
            </a:pPr>
            <a:r>
              <a:rPr sz="4100" spc="-25" dirty="0">
                <a:solidFill>
                  <a:srgbClr val="FFFFFF"/>
                </a:solidFill>
                <a:latin typeface="Calibri"/>
                <a:cs typeface="Calibri"/>
              </a:rPr>
              <a:t>Physical </a:t>
            </a:r>
            <a:r>
              <a:rPr sz="4100" spc="-5" dirty="0">
                <a:solidFill>
                  <a:srgbClr val="FFFFFF"/>
                </a:solidFill>
                <a:latin typeface="Calibri"/>
                <a:cs typeface="Calibri"/>
              </a:rPr>
              <a:t>Activity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4100">
              <a:latin typeface="Calibri"/>
              <a:cs typeface="Calibri"/>
            </a:endParaRPr>
          </a:p>
          <a:p>
            <a:pPr marR="83185" algn="r">
              <a:lnSpc>
                <a:spcPts val="4680"/>
              </a:lnSpc>
            </a:pPr>
            <a:r>
              <a:rPr sz="41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97368" y="5093208"/>
            <a:ext cx="2231390" cy="1258678"/>
          </a:xfrm>
          <a:prstGeom prst="rect">
            <a:avLst/>
          </a:prstGeom>
          <a:solidFill>
            <a:srgbClr val="244060"/>
          </a:solidFill>
        </p:spPr>
        <p:txBody>
          <a:bodyPr vert="horz" wrap="square" lIns="0" tIns="5778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45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lang="en-GB" sz="1400" spc="-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3980">
              <a:lnSpc>
                <a:spcPct val="100000"/>
              </a:lnSpc>
              <a:spcBef>
                <a:spcPts val="455"/>
              </a:spcBef>
            </a:pPr>
            <a:endParaRPr sz="1400" dirty="0">
              <a:latin typeface="Calibri"/>
              <a:cs typeface="Calibri"/>
            </a:endParaRPr>
          </a:p>
          <a:p>
            <a:pPr marL="93980">
              <a:lnSpc>
                <a:spcPts val="1595"/>
              </a:lnSpc>
              <a:spcBef>
                <a:spcPts val="16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Context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History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endParaRPr sz="1400" dirty="0">
              <a:latin typeface="Calibri"/>
              <a:cs typeface="Calibri"/>
            </a:endParaRPr>
          </a:p>
          <a:p>
            <a:pPr marL="93980">
              <a:lnSpc>
                <a:spcPts val="1595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2352" y="774191"/>
            <a:ext cx="9430512" cy="377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6600" y="252984"/>
            <a:ext cx="5901055" cy="8597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325" rIns="0" bIns="0" rtlCol="0">
            <a:spAutoFit/>
          </a:bodyPr>
          <a:lstStyle/>
          <a:p>
            <a:pPr marL="829944">
              <a:lnSpc>
                <a:spcPct val="100000"/>
              </a:lnSpc>
              <a:spcBef>
                <a:spcPts val="475"/>
              </a:spcBef>
            </a:pPr>
            <a:r>
              <a:rPr sz="4400" spc="-20" dirty="0"/>
              <a:t>Agricultural</a:t>
            </a:r>
            <a:r>
              <a:rPr sz="4400" spc="75" dirty="0"/>
              <a:t> </a:t>
            </a:r>
            <a:r>
              <a:rPr sz="4400" spc="-10" dirty="0"/>
              <a:t>period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31647" y="1325880"/>
            <a:ext cx="5819140" cy="19570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36880" indent="-344170">
              <a:lnSpc>
                <a:spcPts val="2355"/>
              </a:lnSpc>
              <a:buFont typeface="Arial"/>
              <a:buChar char="•"/>
              <a:tabLst>
                <a:tab pos="436880" algn="l"/>
                <a:tab pos="437515" algn="l"/>
              </a:tabLst>
            </a:pPr>
            <a:r>
              <a:rPr sz="2500" spc="-20" dirty="0">
                <a:latin typeface="Calibri"/>
                <a:cs typeface="Calibri"/>
              </a:rPr>
              <a:t>From </a:t>
            </a:r>
            <a:r>
              <a:rPr sz="2500" spc="-5" dirty="0">
                <a:latin typeface="Calibri"/>
                <a:cs typeface="Calibri"/>
              </a:rPr>
              <a:t>10,000 </a:t>
            </a:r>
            <a:r>
              <a:rPr sz="2500" spc="-20" dirty="0">
                <a:latin typeface="Calibri"/>
                <a:cs typeface="Calibri"/>
              </a:rPr>
              <a:t>years </a:t>
            </a:r>
            <a:r>
              <a:rPr sz="2500" spc="-10" dirty="0">
                <a:latin typeface="Calibri"/>
                <a:cs typeface="Calibri"/>
              </a:rPr>
              <a:t>ago </a:t>
            </a:r>
            <a:r>
              <a:rPr sz="2500" spc="-20" dirty="0">
                <a:latin typeface="Calibri"/>
                <a:cs typeface="Calibri"/>
              </a:rPr>
              <a:t>to </a:t>
            </a:r>
            <a:r>
              <a:rPr sz="2500" spc="-5" dirty="0">
                <a:latin typeface="Calibri"/>
                <a:cs typeface="Calibri"/>
              </a:rPr>
              <a:t>beginning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of</a:t>
            </a:r>
            <a:endParaRPr sz="2500">
              <a:latin typeface="Calibri"/>
              <a:cs typeface="Calibri"/>
            </a:endParaRPr>
          </a:p>
          <a:p>
            <a:pPr marL="436880">
              <a:lnSpc>
                <a:spcPts val="2700"/>
              </a:lnSpc>
            </a:pPr>
            <a:r>
              <a:rPr sz="2500" spc="-10" dirty="0">
                <a:latin typeface="Calibri"/>
                <a:cs typeface="Calibri"/>
              </a:rPr>
              <a:t>C19</a:t>
            </a:r>
            <a:endParaRPr sz="2500">
              <a:latin typeface="Calibri"/>
              <a:cs typeface="Calibri"/>
            </a:endParaRPr>
          </a:p>
          <a:p>
            <a:pPr marL="436880" indent="-344170">
              <a:lnSpc>
                <a:spcPct val="100000"/>
              </a:lnSpc>
              <a:buFont typeface="Arial"/>
              <a:buChar char="•"/>
              <a:tabLst>
                <a:tab pos="436880" algn="l"/>
                <a:tab pos="437515" algn="l"/>
              </a:tabLst>
            </a:pPr>
            <a:r>
              <a:rPr sz="2500" spc="-10" dirty="0">
                <a:latin typeface="Calibri"/>
                <a:cs typeface="Calibri"/>
              </a:rPr>
              <a:t>High </a:t>
            </a:r>
            <a:r>
              <a:rPr sz="2500" spc="-100" dirty="0">
                <a:latin typeface="Calibri"/>
                <a:cs typeface="Calibri"/>
              </a:rPr>
              <a:t>PA</a:t>
            </a:r>
            <a:r>
              <a:rPr sz="2500" spc="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levels</a:t>
            </a:r>
            <a:endParaRPr sz="2500">
              <a:latin typeface="Calibri"/>
              <a:cs typeface="Calibri"/>
            </a:endParaRPr>
          </a:p>
          <a:p>
            <a:pPr marL="436880" indent="-344170">
              <a:lnSpc>
                <a:spcPct val="100000"/>
              </a:lnSpc>
              <a:buFont typeface="Arial"/>
              <a:buChar char="•"/>
              <a:tabLst>
                <a:tab pos="436880" algn="l"/>
                <a:tab pos="437515" algn="l"/>
              </a:tabLst>
            </a:pPr>
            <a:r>
              <a:rPr sz="2500" spc="-35" dirty="0">
                <a:latin typeface="Calibri"/>
                <a:cs typeface="Calibri"/>
              </a:rPr>
              <a:t>Fat </a:t>
            </a:r>
            <a:r>
              <a:rPr sz="2500" spc="-15" dirty="0">
                <a:latin typeface="Calibri"/>
                <a:cs typeface="Calibri"/>
              </a:rPr>
              <a:t>content </a:t>
            </a:r>
            <a:r>
              <a:rPr sz="2500" spc="-5" dirty="0">
                <a:latin typeface="Calibri"/>
                <a:cs typeface="Calibri"/>
              </a:rPr>
              <a:t>of </a:t>
            </a:r>
            <a:r>
              <a:rPr sz="2500" spc="-10" dirty="0">
                <a:latin typeface="Calibri"/>
                <a:cs typeface="Calibri"/>
              </a:rPr>
              <a:t>diet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increasing</a:t>
            </a:r>
            <a:endParaRPr sz="2500">
              <a:latin typeface="Calibri"/>
              <a:cs typeface="Calibri"/>
            </a:endParaRPr>
          </a:p>
          <a:p>
            <a:pPr marL="436880" indent="-34417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36880" algn="l"/>
                <a:tab pos="437515" algn="l"/>
              </a:tabLst>
            </a:pPr>
            <a:r>
              <a:rPr sz="2500" spc="-25" dirty="0">
                <a:latin typeface="Calibri"/>
                <a:cs typeface="Calibri"/>
              </a:rPr>
              <a:t>Average </a:t>
            </a:r>
            <a:r>
              <a:rPr sz="2500" spc="-5" dirty="0">
                <a:latin typeface="Calibri"/>
                <a:cs typeface="Calibri"/>
              </a:rPr>
              <a:t>LE = 38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years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6280" y="3416808"/>
            <a:ext cx="4773168" cy="319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7855" y="2596895"/>
            <a:ext cx="5550408" cy="4075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415" y="176784"/>
            <a:ext cx="5794375" cy="856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8419" rIns="0" bIns="0" rtlCol="0">
            <a:spAutoFit/>
          </a:bodyPr>
          <a:lstStyle/>
          <a:p>
            <a:pPr marL="1021715">
              <a:lnSpc>
                <a:spcPct val="100000"/>
              </a:lnSpc>
              <a:spcBef>
                <a:spcPts val="459"/>
              </a:spcBef>
            </a:pPr>
            <a:r>
              <a:rPr sz="4400" spc="-10" dirty="0"/>
              <a:t>Industrial</a:t>
            </a:r>
            <a:r>
              <a:rPr sz="4400" spc="35" dirty="0"/>
              <a:t> </a:t>
            </a:r>
            <a:r>
              <a:rPr sz="4400" spc="-10" dirty="0"/>
              <a:t>period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34112" y="1109472"/>
            <a:ext cx="8364220" cy="2527300"/>
          </a:xfrm>
          <a:custGeom>
            <a:avLst/>
            <a:gdLst/>
            <a:ahLst/>
            <a:cxnLst/>
            <a:rect l="l" t="t" r="r" b="b"/>
            <a:pathLst>
              <a:path w="8364220" h="2527300">
                <a:moveTo>
                  <a:pt x="0" y="2526791"/>
                </a:moveTo>
                <a:lnTo>
                  <a:pt x="8363711" y="2526791"/>
                </a:lnTo>
                <a:lnTo>
                  <a:pt x="8363711" y="0"/>
                </a:lnTo>
                <a:lnTo>
                  <a:pt x="0" y="0"/>
                </a:lnTo>
                <a:lnTo>
                  <a:pt x="0" y="25267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242" y="1052067"/>
            <a:ext cx="7982584" cy="25139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1800-1945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An ‘industrialised’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society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15" dirty="0">
                <a:latin typeface="Calibri"/>
                <a:cs typeface="Calibri"/>
              </a:rPr>
              <a:t>Overcrowding, </a:t>
            </a:r>
            <a:r>
              <a:rPr sz="2400" spc="-5" dirty="0">
                <a:latin typeface="Calibri"/>
                <a:cs typeface="Calibri"/>
              </a:rPr>
              <a:t>poor </a:t>
            </a:r>
            <a:r>
              <a:rPr sz="2400" spc="-10" dirty="0">
                <a:latin typeface="Calibri"/>
                <a:cs typeface="Calibri"/>
              </a:rPr>
              <a:t>diet </a:t>
            </a:r>
            <a:r>
              <a:rPr sz="2400" spc="-5" dirty="0">
                <a:latin typeface="Calibri"/>
                <a:cs typeface="Calibri"/>
              </a:rPr>
              <a:t>(more </a:t>
            </a:r>
            <a:r>
              <a:rPr sz="2400" spc="-10" dirty="0">
                <a:latin typeface="Calibri"/>
                <a:cs typeface="Calibri"/>
              </a:rPr>
              <a:t>sugar), </a:t>
            </a:r>
            <a:r>
              <a:rPr sz="2400" spc="-5" dirty="0">
                <a:latin typeface="Calibri"/>
                <a:cs typeface="Calibri"/>
              </a:rPr>
              <a:t>poor </a:t>
            </a: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health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measures, inadequate medical facilities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care</a:t>
            </a:r>
            <a:endParaRPr sz="24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Calibri"/>
                <a:cs typeface="Calibri"/>
              </a:rPr>
              <a:t>Infectious </a:t>
            </a:r>
            <a:r>
              <a:rPr sz="2400" dirty="0">
                <a:latin typeface="Calibri"/>
                <a:cs typeface="Calibri"/>
              </a:rPr>
              <a:t>diseases </a:t>
            </a:r>
            <a:r>
              <a:rPr sz="2400" spc="-10" dirty="0">
                <a:latin typeface="Calibri"/>
                <a:cs typeface="Calibri"/>
              </a:rPr>
              <a:t>caused premature </a:t>
            </a:r>
            <a:r>
              <a:rPr sz="2400" spc="-5" dirty="0">
                <a:latin typeface="Calibri"/>
                <a:cs typeface="Calibri"/>
              </a:rPr>
              <a:t>deaths </a:t>
            </a:r>
            <a:r>
              <a:rPr sz="2400" spc="-20" dirty="0">
                <a:latin typeface="Calibri"/>
                <a:cs typeface="Calibri"/>
              </a:rPr>
              <a:t>(average </a:t>
            </a:r>
            <a:r>
              <a:rPr sz="2400" spc="-5" dirty="0">
                <a:latin typeface="Calibri"/>
                <a:cs typeface="Calibri"/>
              </a:rPr>
              <a:t>LE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43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years)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47559" y="3438144"/>
            <a:ext cx="4910328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0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1850"/>
              </a:spcBef>
            </a:pPr>
            <a:r>
              <a:rPr dirty="0"/>
              <a:t>Nuclear / </a:t>
            </a:r>
            <a:r>
              <a:rPr spc="-10" dirty="0"/>
              <a:t>technological </a:t>
            </a:r>
            <a:r>
              <a:rPr spc="-5" dirty="0"/>
              <a:t>period </a:t>
            </a:r>
            <a:r>
              <a:rPr dirty="0"/>
              <a:t>1945 – </a:t>
            </a:r>
            <a:r>
              <a:rPr spc="-15" dirty="0"/>
              <a:t>present</a:t>
            </a:r>
            <a:r>
              <a:rPr spc="-140" dirty="0"/>
              <a:t> </a:t>
            </a:r>
            <a:r>
              <a:rPr spc="-25" dirty="0"/>
              <a:t>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280" y="1481327"/>
            <a:ext cx="10464165" cy="1252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435609" indent="-34417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3200" spc="-15" dirty="0">
                <a:latin typeface="Calibri"/>
                <a:cs typeface="Calibri"/>
              </a:rPr>
              <a:t>Infectious </a:t>
            </a:r>
            <a:r>
              <a:rPr sz="3200" spc="-10" dirty="0">
                <a:latin typeface="Calibri"/>
                <a:cs typeface="Calibri"/>
              </a:rPr>
              <a:t>diseases </a:t>
            </a:r>
            <a:r>
              <a:rPr sz="3200" spc="-5" dirty="0">
                <a:latin typeface="Calibri"/>
                <a:cs typeface="Calibri"/>
              </a:rPr>
              <a:t>less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common</a:t>
            </a:r>
            <a:endParaRPr sz="3200">
              <a:latin typeface="Calibri"/>
              <a:cs typeface="Calibri"/>
            </a:endParaRPr>
          </a:p>
          <a:p>
            <a:pPr marL="435609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3200" spc="-5" dirty="0">
                <a:latin typeface="Calibri"/>
                <a:cs typeface="Calibri"/>
              </a:rPr>
              <a:t>Major </a:t>
            </a:r>
            <a:r>
              <a:rPr sz="3200" spc="-15" dirty="0">
                <a:latin typeface="Calibri"/>
                <a:cs typeface="Calibri"/>
              </a:rPr>
              <a:t>causes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spc="-20" dirty="0">
                <a:latin typeface="Calibri"/>
                <a:cs typeface="Calibri"/>
              </a:rPr>
              <a:t>premature </a:t>
            </a:r>
            <a:r>
              <a:rPr sz="3200" spc="-10" dirty="0">
                <a:latin typeface="Calibri"/>
                <a:cs typeface="Calibri"/>
              </a:rPr>
              <a:t>mortality </a:t>
            </a:r>
            <a:r>
              <a:rPr sz="3200" spc="-15" dirty="0">
                <a:latin typeface="Calibri"/>
                <a:cs typeface="Calibri"/>
              </a:rPr>
              <a:t>now lifestyle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related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43" y="2727960"/>
            <a:ext cx="4474464" cy="2029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2544" y="4751830"/>
            <a:ext cx="3075432" cy="203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06240" y="2898648"/>
            <a:ext cx="2395727" cy="1597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6264" y="5050535"/>
            <a:ext cx="3096767" cy="1667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3031" y="2901695"/>
            <a:ext cx="5215128" cy="3371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2984" y="1459991"/>
            <a:ext cx="7976615" cy="5251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46304"/>
            <a:ext cx="5364480" cy="1712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4108703"/>
            <a:ext cx="4992624" cy="2602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1015" y="1740407"/>
            <a:ext cx="6958584" cy="494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76784"/>
            <a:ext cx="6970776" cy="2161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69208" y="134112"/>
            <a:ext cx="5102860" cy="988060"/>
          </a:xfrm>
          <a:custGeom>
            <a:avLst/>
            <a:gdLst/>
            <a:ahLst/>
            <a:cxnLst/>
            <a:rect l="l" t="t" r="r" b="b"/>
            <a:pathLst>
              <a:path w="5102859" h="988060">
                <a:moveTo>
                  <a:pt x="0" y="987552"/>
                </a:moveTo>
                <a:lnTo>
                  <a:pt x="5102351" y="987552"/>
                </a:lnTo>
                <a:lnTo>
                  <a:pt x="5102351" y="0"/>
                </a:lnTo>
                <a:lnTo>
                  <a:pt x="0" y="0"/>
                </a:lnTo>
                <a:lnTo>
                  <a:pt x="0" y="987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2247" y="369519"/>
            <a:ext cx="471487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Health </a:t>
            </a:r>
            <a:r>
              <a:rPr sz="2900" spc="-5" dirty="0"/>
              <a:t>Survey </a:t>
            </a:r>
            <a:r>
              <a:rPr sz="2900" spc="-25" dirty="0"/>
              <a:t>for </a:t>
            </a:r>
            <a:r>
              <a:rPr sz="2900" dirty="0"/>
              <a:t>England</a:t>
            </a:r>
            <a:r>
              <a:rPr sz="2900" spc="-155" dirty="0"/>
              <a:t> </a:t>
            </a:r>
            <a:r>
              <a:rPr sz="2900" spc="-5" dirty="0"/>
              <a:t>2016</a:t>
            </a:r>
            <a:endParaRPr sz="2900"/>
          </a:p>
        </p:txBody>
      </p:sp>
      <p:sp>
        <p:nvSpPr>
          <p:cNvPr id="5" name="object 5"/>
          <p:cNvSpPr/>
          <p:nvPr/>
        </p:nvSpPr>
        <p:spPr>
          <a:xfrm>
            <a:off x="2185416" y="1271016"/>
            <a:ext cx="8153400" cy="543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1158239"/>
            <a:ext cx="2756154" cy="20490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6132" y="1199388"/>
            <a:ext cx="2627630" cy="1920239"/>
          </a:xfrm>
          <a:custGeom>
            <a:avLst/>
            <a:gdLst/>
            <a:ahLst/>
            <a:cxnLst/>
            <a:rect l="l" t="t" r="r" b="b"/>
            <a:pathLst>
              <a:path w="2627629" h="1920239">
                <a:moveTo>
                  <a:pt x="0" y="960120"/>
                </a:moveTo>
                <a:lnTo>
                  <a:pt x="1152" y="919536"/>
                </a:lnTo>
                <a:lnTo>
                  <a:pt x="4579" y="879382"/>
                </a:lnTo>
                <a:lnTo>
                  <a:pt x="10235" y="839691"/>
                </a:lnTo>
                <a:lnTo>
                  <a:pt x="18074" y="800495"/>
                </a:lnTo>
                <a:lnTo>
                  <a:pt x="28051" y="761829"/>
                </a:lnTo>
                <a:lnTo>
                  <a:pt x="40119" y="723724"/>
                </a:lnTo>
                <a:lnTo>
                  <a:pt x="54235" y="686216"/>
                </a:lnTo>
                <a:lnTo>
                  <a:pt x="70351" y="649337"/>
                </a:lnTo>
                <a:lnTo>
                  <a:pt x="88423" y="613120"/>
                </a:lnTo>
                <a:lnTo>
                  <a:pt x="108405" y="577599"/>
                </a:lnTo>
                <a:lnTo>
                  <a:pt x="130250" y="542807"/>
                </a:lnTo>
                <a:lnTo>
                  <a:pt x="153914" y="508778"/>
                </a:lnTo>
                <a:lnTo>
                  <a:pt x="179352" y="475544"/>
                </a:lnTo>
                <a:lnTo>
                  <a:pt x="206516" y="443139"/>
                </a:lnTo>
                <a:lnTo>
                  <a:pt x="235363" y="411597"/>
                </a:lnTo>
                <a:lnTo>
                  <a:pt x="265845" y="380951"/>
                </a:lnTo>
                <a:lnTo>
                  <a:pt x="297919" y="351234"/>
                </a:lnTo>
                <a:lnTo>
                  <a:pt x="331537" y="322479"/>
                </a:lnTo>
                <a:lnTo>
                  <a:pt x="366655" y="294721"/>
                </a:lnTo>
                <a:lnTo>
                  <a:pt x="403227" y="267991"/>
                </a:lnTo>
                <a:lnTo>
                  <a:pt x="441207" y="242324"/>
                </a:lnTo>
                <a:lnTo>
                  <a:pt x="480549" y="217752"/>
                </a:lnTo>
                <a:lnTo>
                  <a:pt x="521209" y="194310"/>
                </a:lnTo>
                <a:lnTo>
                  <a:pt x="563140" y="172030"/>
                </a:lnTo>
                <a:lnTo>
                  <a:pt x="606297" y="150947"/>
                </a:lnTo>
                <a:lnTo>
                  <a:pt x="650635" y="131092"/>
                </a:lnTo>
                <a:lnTo>
                  <a:pt x="696107" y="112499"/>
                </a:lnTo>
                <a:lnTo>
                  <a:pt x="742668" y="95203"/>
                </a:lnTo>
                <a:lnTo>
                  <a:pt x="790273" y="79236"/>
                </a:lnTo>
                <a:lnTo>
                  <a:pt x="838876" y="64631"/>
                </a:lnTo>
                <a:lnTo>
                  <a:pt x="888431" y="51422"/>
                </a:lnTo>
                <a:lnTo>
                  <a:pt x="938893" y="39642"/>
                </a:lnTo>
                <a:lnTo>
                  <a:pt x="990216" y="29325"/>
                </a:lnTo>
                <a:lnTo>
                  <a:pt x="1042355" y="20503"/>
                </a:lnTo>
                <a:lnTo>
                  <a:pt x="1095264" y="13211"/>
                </a:lnTo>
                <a:lnTo>
                  <a:pt x="1148897" y="7481"/>
                </a:lnTo>
                <a:lnTo>
                  <a:pt x="1203209" y="3347"/>
                </a:lnTo>
                <a:lnTo>
                  <a:pt x="1258155" y="842"/>
                </a:lnTo>
                <a:lnTo>
                  <a:pt x="1313688" y="0"/>
                </a:lnTo>
                <a:lnTo>
                  <a:pt x="1369220" y="842"/>
                </a:lnTo>
                <a:lnTo>
                  <a:pt x="1424166" y="3347"/>
                </a:lnTo>
                <a:lnTo>
                  <a:pt x="1478478" y="7481"/>
                </a:lnTo>
                <a:lnTo>
                  <a:pt x="1532111" y="13211"/>
                </a:lnTo>
                <a:lnTo>
                  <a:pt x="1585020" y="20503"/>
                </a:lnTo>
                <a:lnTo>
                  <a:pt x="1637159" y="29325"/>
                </a:lnTo>
                <a:lnTo>
                  <a:pt x="1688482" y="39642"/>
                </a:lnTo>
                <a:lnTo>
                  <a:pt x="1738944" y="51422"/>
                </a:lnTo>
                <a:lnTo>
                  <a:pt x="1788499" y="64631"/>
                </a:lnTo>
                <a:lnTo>
                  <a:pt x="1837102" y="79236"/>
                </a:lnTo>
                <a:lnTo>
                  <a:pt x="1884707" y="95203"/>
                </a:lnTo>
                <a:lnTo>
                  <a:pt x="1931268" y="112499"/>
                </a:lnTo>
                <a:lnTo>
                  <a:pt x="1976740" y="131092"/>
                </a:lnTo>
                <a:lnTo>
                  <a:pt x="2021078" y="150947"/>
                </a:lnTo>
                <a:lnTo>
                  <a:pt x="2064235" y="172030"/>
                </a:lnTo>
                <a:lnTo>
                  <a:pt x="2106166" y="194310"/>
                </a:lnTo>
                <a:lnTo>
                  <a:pt x="2146826" y="217752"/>
                </a:lnTo>
                <a:lnTo>
                  <a:pt x="2186168" y="242324"/>
                </a:lnTo>
                <a:lnTo>
                  <a:pt x="2224148" y="267991"/>
                </a:lnTo>
                <a:lnTo>
                  <a:pt x="2260720" y="294721"/>
                </a:lnTo>
                <a:lnTo>
                  <a:pt x="2295838" y="322479"/>
                </a:lnTo>
                <a:lnTo>
                  <a:pt x="2329456" y="351234"/>
                </a:lnTo>
                <a:lnTo>
                  <a:pt x="2361530" y="380951"/>
                </a:lnTo>
                <a:lnTo>
                  <a:pt x="2392012" y="411597"/>
                </a:lnTo>
                <a:lnTo>
                  <a:pt x="2420859" y="443139"/>
                </a:lnTo>
                <a:lnTo>
                  <a:pt x="2448023" y="475544"/>
                </a:lnTo>
                <a:lnTo>
                  <a:pt x="2473461" y="508778"/>
                </a:lnTo>
                <a:lnTo>
                  <a:pt x="2497125" y="542807"/>
                </a:lnTo>
                <a:lnTo>
                  <a:pt x="2518970" y="577599"/>
                </a:lnTo>
                <a:lnTo>
                  <a:pt x="2538952" y="613120"/>
                </a:lnTo>
                <a:lnTo>
                  <a:pt x="2557024" y="649337"/>
                </a:lnTo>
                <a:lnTo>
                  <a:pt x="2573140" y="686216"/>
                </a:lnTo>
                <a:lnTo>
                  <a:pt x="2587256" y="723724"/>
                </a:lnTo>
                <a:lnTo>
                  <a:pt x="2599324" y="761829"/>
                </a:lnTo>
                <a:lnTo>
                  <a:pt x="2609301" y="800495"/>
                </a:lnTo>
                <a:lnTo>
                  <a:pt x="2617140" y="839691"/>
                </a:lnTo>
                <a:lnTo>
                  <a:pt x="2622796" y="879382"/>
                </a:lnTo>
                <a:lnTo>
                  <a:pt x="2626223" y="919536"/>
                </a:lnTo>
                <a:lnTo>
                  <a:pt x="2627375" y="960120"/>
                </a:lnTo>
                <a:lnTo>
                  <a:pt x="2626223" y="1000703"/>
                </a:lnTo>
                <a:lnTo>
                  <a:pt x="2622796" y="1040857"/>
                </a:lnTo>
                <a:lnTo>
                  <a:pt x="2617140" y="1080548"/>
                </a:lnTo>
                <a:lnTo>
                  <a:pt x="2609301" y="1119744"/>
                </a:lnTo>
                <a:lnTo>
                  <a:pt x="2599324" y="1158410"/>
                </a:lnTo>
                <a:lnTo>
                  <a:pt x="2587256" y="1196515"/>
                </a:lnTo>
                <a:lnTo>
                  <a:pt x="2573140" y="1234023"/>
                </a:lnTo>
                <a:lnTo>
                  <a:pt x="2557024" y="1270902"/>
                </a:lnTo>
                <a:lnTo>
                  <a:pt x="2538952" y="1307119"/>
                </a:lnTo>
                <a:lnTo>
                  <a:pt x="2518970" y="1342640"/>
                </a:lnTo>
                <a:lnTo>
                  <a:pt x="2497125" y="1377432"/>
                </a:lnTo>
                <a:lnTo>
                  <a:pt x="2473461" y="1411461"/>
                </a:lnTo>
                <a:lnTo>
                  <a:pt x="2448023" y="1444695"/>
                </a:lnTo>
                <a:lnTo>
                  <a:pt x="2420859" y="1477100"/>
                </a:lnTo>
                <a:lnTo>
                  <a:pt x="2392012" y="1508642"/>
                </a:lnTo>
                <a:lnTo>
                  <a:pt x="2361530" y="1539288"/>
                </a:lnTo>
                <a:lnTo>
                  <a:pt x="2329456" y="1569005"/>
                </a:lnTo>
                <a:lnTo>
                  <a:pt x="2295838" y="1597760"/>
                </a:lnTo>
                <a:lnTo>
                  <a:pt x="2260720" y="1625518"/>
                </a:lnTo>
                <a:lnTo>
                  <a:pt x="2224148" y="1652248"/>
                </a:lnTo>
                <a:lnTo>
                  <a:pt x="2186168" y="1677915"/>
                </a:lnTo>
                <a:lnTo>
                  <a:pt x="2146826" y="1702487"/>
                </a:lnTo>
                <a:lnTo>
                  <a:pt x="2106166" y="1725929"/>
                </a:lnTo>
                <a:lnTo>
                  <a:pt x="2064235" y="1748209"/>
                </a:lnTo>
                <a:lnTo>
                  <a:pt x="2021078" y="1769292"/>
                </a:lnTo>
                <a:lnTo>
                  <a:pt x="1976740" y="1789147"/>
                </a:lnTo>
                <a:lnTo>
                  <a:pt x="1931268" y="1807740"/>
                </a:lnTo>
                <a:lnTo>
                  <a:pt x="1884707" y="1825036"/>
                </a:lnTo>
                <a:lnTo>
                  <a:pt x="1837102" y="1841003"/>
                </a:lnTo>
                <a:lnTo>
                  <a:pt x="1788499" y="1855608"/>
                </a:lnTo>
                <a:lnTo>
                  <a:pt x="1738944" y="1868817"/>
                </a:lnTo>
                <a:lnTo>
                  <a:pt x="1688482" y="1880597"/>
                </a:lnTo>
                <a:lnTo>
                  <a:pt x="1637159" y="1890914"/>
                </a:lnTo>
                <a:lnTo>
                  <a:pt x="1585020" y="1899736"/>
                </a:lnTo>
                <a:lnTo>
                  <a:pt x="1532111" y="1907028"/>
                </a:lnTo>
                <a:lnTo>
                  <a:pt x="1478478" y="1912758"/>
                </a:lnTo>
                <a:lnTo>
                  <a:pt x="1424166" y="1916892"/>
                </a:lnTo>
                <a:lnTo>
                  <a:pt x="1369220" y="1919397"/>
                </a:lnTo>
                <a:lnTo>
                  <a:pt x="1313688" y="1920239"/>
                </a:lnTo>
                <a:lnTo>
                  <a:pt x="1258155" y="1919397"/>
                </a:lnTo>
                <a:lnTo>
                  <a:pt x="1203209" y="1916892"/>
                </a:lnTo>
                <a:lnTo>
                  <a:pt x="1148897" y="1912758"/>
                </a:lnTo>
                <a:lnTo>
                  <a:pt x="1095264" y="1907028"/>
                </a:lnTo>
                <a:lnTo>
                  <a:pt x="1042355" y="1899736"/>
                </a:lnTo>
                <a:lnTo>
                  <a:pt x="990216" y="1890914"/>
                </a:lnTo>
                <a:lnTo>
                  <a:pt x="938893" y="1880597"/>
                </a:lnTo>
                <a:lnTo>
                  <a:pt x="888431" y="1868817"/>
                </a:lnTo>
                <a:lnTo>
                  <a:pt x="838876" y="1855608"/>
                </a:lnTo>
                <a:lnTo>
                  <a:pt x="790273" y="1841003"/>
                </a:lnTo>
                <a:lnTo>
                  <a:pt x="742668" y="1825036"/>
                </a:lnTo>
                <a:lnTo>
                  <a:pt x="696107" y="1807740"/>
                </a:lnTo>
                <a:lnTo>
                  <a:pt x="650635" y="1789147"/>
                </a:lnTo>
                <a:lnTo>
                  <a:pt x="606297" y="1769292"/>
                </a:lnTo>
                <a:lnTo>
                  <a:pt x="563140" y="1748209"/>
                </a:lnTo>
                <a:lnTo>
                  <a:pt x="521209" y="1725929"/>
                </a:lnTo>
                <a:lnTo>
                  <a:pt x="480549" y="1702487"/>
                </a:lnTo>
                <a:lnTo>
                  <a:pt x="441207" y="1677915"/>
                </a:lnTo>
                <a:lnTo>
                  <a:pt x="403227" y="1652248"/>
                </a:lnTo>
                <a:lnTo>
                  <a:pt x="366655" y="1625518"/>
                </a:lnTo>
                <a:lnTo>
                  <a:pt x="331537" y="1597760"/>
                </a:lnTo>
                <a:lnTo>
                  <a:pt x="297919" y="1569005"/>
                </a:lnTo>
                <a:lnTo>
                  <a:pt x="265845" y="1539288"/>
                </a:lnTo>
                <a:lnTo>
                  <a:pt x="235363" y="1508642"/>
                </a:lnTo>
                <a:lnTo>
                  <a:pt x="206516" y="1477100"/>
                </a:lnTo>
                <a:lnTo>
                  <a:pt x="179352" y="1444695"/>
                </a:lnTo>
                <a:lnTo>
                  <a:pt x="153914" y="1411461"/>
                </a:lnTo>
                <a:lnTo>
                  <a:pt x="130250" y="1377432"/>
                </a:lnTo>
                <a:lnTo>
                  <a:pt x="108405" y="1342640"/>
                </a:lnTo>
                <a:lnTo>
                  <a:pt x="88423" y="1307119"/>
                </a:lnTo>
                <a:lnTo>
                  <a:pt x="70351" y="1270902"/>
                </a:lnTo>
                <a:lnTo>
                  <a:pt x="54235" y="1234023"/>
                </a:lnTo>
                <a:lnTo>
                  <a:pt x="40119" y="1196515"/>
                </a:lnTo>
                <a:lnTo>
                  <a:pt x="28051" y="1158410"/>
                </a:lnTo>
                <a:lnTo>
                  <a:pt x="18074" y="1119744"/>
                </a:lnTo>
                <a:lnTo>
                  <a:pt x="10235" y="1080548"/>
                </a:lnTo>
                <a:lnTo>
                  <a:pt x="4579" y="1040857"/>
                </a:lnTo>
                <a:lnTo>
                  <a:pt x="1152" y="1000703"/>
                </a:lnTo>
                <a:lnTo>
                  <a:pt x="0" y="960120"/>
                </a:lnTo>
                <a:close/>
              </a:path>
            </a:pathLst>
          </a:custGeom>
          <a:ln w="396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20239" y="347472"/>
            <a:ext cx="8229600" cy="114300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ts val="3890"/>
              </a:lnSpc>
              <a:spcBef>
                <a:spcPts val="1019"/>
              </a:spcBef>
            </a:pPr>
            <a:r>
              <a:rPr sz="3300" spc="-15" dirty="0">
                <a:latin typeface="Calibri"/>
                <a:cs typeface="Calibri"/>
              </a:rPr>
              <a:t>Physical </a:t>
            </a:r>
            <a:r>
              <a:rPr sz="3300" dirty="0">
                <a:latin typeface="Calibri"/>
                <a:cs typeface="Calibri"/>
              </a:rPr>
              <a:t>Activity</a:t>
            </a:r>
            <a:r>
              <a:rPr sz="3300" spc="-65" dirty="0">
                <a:latin typeface="Calibri"/>
                <a:cs typeface="Calibri"/>
              </a:rPr>
              <a:t> </a:t>
            </a:r>
            <a:r>
              <a:rPr sz="3300" spc="-30" dirty="0">
                <a:latin typeface="Calibri"/>
                <a:cs typeface="Calibri"/>
              </a:rPr>
              <a:t>Transition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ts val="2330"/>
              </a:lnSpc>
            </a:pPr>
            <a:r>
              <a:rPr sz="2000" spc="-15" dirty="0">
                <a:latin typeface="Calibri"/>
                <a:cs typeface="Calibri"/>
              </a:rPr>
              <a:t>(Katzmarzyk </a:t>
            </a:r>
            <a:r>
              <a:rPr sz="2000" spc="-5" dirty="0">
                <a:latin typeface="Calibri"/>
                <a:cs typeface="Calibri"/>
              </a:rPr>
              <a:t>and Mason,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2009)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0720" y="1712976"/>
            <a:ext cx="8229600" cy="9480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0" rIns="0" bIns="0" rtlCol="0">
            <a:spAutoFit/>
          </a:bodyPr>
          <a:lstStyle/>
          <a:p>
            <a:pPr marL="1539240">
              <a:lnSpc>
                <a:spcPts val="4850"/>
              </a:lnSpc>
            </a:pPr>
            <a:r>
              <a:rPr sz="4400" spc="-25" dirty="0">
                <a:latin typeface="Calibri"/>
                <a:cs typeface="Calibri"/>
              </a:rPr>
              <a:t>From </a:t>
            </a:r>
            <a:r>
              <a:rPr sz="4400" spc="-15" dirty="0">
                <a:latin typeface="Calibri"/>
                <a:cs typeface="Calibri"/>
              </a:rPr>
              <a:t>active </a:t>
            </a:r>
            <a:r>
              <a:rPr sz="4400" spc="-35" dirty="0">
                <a:latin typeface="Calibri"/>
                <a:cs typeface="Calibri"/>
              </a:rPr>
              <a:t>to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-15" dirty="0">
                <a:latin typeface="Calibri"/>
                <a:cs typeface="Calibri"/>
              </a:rPr>
              <a:t>inactive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28672" y="2807207"/>
            <a:ext cx="7635240" cy="3739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87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399288"/>
            <a:ext cx="4248912" cy="6059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9447" y="554736"/>
            <a:ext cx="5983605" cy="2865120"/>
          </a:xfrm>
          <a:custGeom>
            <a:avLst/>
            <a:gdLst/>
            <a:ahLst/>
            <a:cxnLst/>
            <a:rect l="l" t="t" r="r" b="b"/>
            <a:pathLst>
              <a:path w="5983605" h="2865120">
                <a:moveTo>
                  <a:pt x="0" y="2865120"/>
                </a:moveTo>
                <a:lnTo>
                  <a:pt x="5983224" y="2865120"/>
                </a:lnTo>
                <a:lnTo>
                  <a:pt x="5983224" y="0"/>
                </a:lnTo>
                <a:lnTo>
                  <a:pt x="0" y="0"/>
                </a:lnTo>
                <a:lnTo>
                  <a:pt x="0" y="2865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9711" y="574294"/>
            <a:ext cx="5707380" cy="2769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i="1" spc="-15" dirty="0">
                <a:latin typeface="Calibri"/>
                <a:cs typeface="Calibri"/>
              </a:rPr>
              <a:t>‘By </a:t>
            </a:r>
            <a:r>
              <a:rPr sz="2000" i="1" spc="-5" dirty="0">
                <a:latin typeface="Calibri"/>
                <a:cs typeface="Calibri"/>
              </a:rPr>
              <a:t>the time </a:t>
            </a:r>
            <a:r>
              <a:rPr sz="2000" i="1" spc="-10" dirty="0">
                <a:latin typeface="Calibri"/>
                <a:cs typeface="Calibri"/>
              </a:rPr>
              <a:t>they finish primary school </a:t>
            </a:r>
            <a:r>
              <a:rPr sz="2000" i="1" spc="-20" dirty="0">
                <a:latin typeface="Calibri"/>
                <a:cs typeface="Calibri"/>
              </a:rPr>
              <a:t>many </a:t>
            </a:r>
            <a:r>
              <a:rPr sz="2000" i="1" spc="-5" dirty="0">
                <a:latin typeface="Calibri"/>
                <a:cs typeface="Calibri"/>
              </a:rPr>
              <a:t>children  have the </a:t>
            </a:r>
            <a:r>
              <a:rPr sz="2000" i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highest levels 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body </a:t>
            </a:r>
            <a:r>
              <a:rPr sz="2000" i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fat 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 record</a:t>
            </a:r>
            <a:r>
              <a:rPr sz="2000" i="1" spc="-5" dirty="0">
                <a:latin typeface="Calibri"/>
                <a:cs typeface="Calibri"/>
              </a:rPr>
              <a:t>. </a:t>
            </a:r>
            <a:r>
              <a:rPr sz="2000" i="1" spc="-10" dirty="0">
                <a:latin typeface="Calibri"/>
                <a:cs typeface="Calibri"/>
              </a:rPr>
              <a:t>Rates </a:t>
            </a:r>
            <a:r>
              <a:rPr sz="2000" i="1" dirty="0">
                <a:latin typeface="Calibri"/>
                <a:cs typeface="Calibri"/>
              </a:rPr>
              <a:t>of  </a:t>
            </a:r>
            <a:r>
              <a:rPr sz="2000" i="1" spc="-5" dirty="0">
                <a:latin typeface="Calibri"/>
                <a:cs typeface="Calibri"/>
              </a:rPr>
              <a:t>child </a:t>
            </a:r>
            <a:r>
              <a:rPr sz="2000" i="1" spc="-35" dirty="0">
                <a:latin typeface="Calibri"/>
                <a:cs typeface="Calibri"/>
              </a:rPr>
              <a:t>Type </a:t>
            </a:r>
            <a:r>
              <a:rPr sz="2000" i="1" spc="-5" dirty="0">
                <a:latin typeface="Calibri"/>
                <a:cs typeface="Calibri"/>
              </a:rPr>
              <a:t>2 </a:t>
            </a:r>
            <a:r>
              <a:rPr sz="2000" i="1" spc="-10" dirty="0">
                <a:latin typeface="Calibri"/>
                <a:cs typeface="Calibri"/>
              </a:rPr>
              <a:t>diabetes </a:t>
            </a:r>
            <a:r>
              <a:rPr sz="2000" i="1" spc="-5" dirty="0">
                <a:latin typeface="Calibri"/>
                <a:cs typeface="Calibri"/>
              </a:rPr>
              <a:t>and </a:t>
            </a:r>
            <a:r>
              <a:rPr sz="2000" i="1" spc="-15" dirty="0">
                <a:latin typeface="Calibri"/>
                <a:cs typeface="Calibri"/>
              </a:rPr>
              <a:t>mental </a:t>
            </a:r>
            <a:r>
              <a:rPr sz="2000" i="1" spc="-5" dirty="0">
                <a:latin typeface="Calibri"/>
                <a:cs typeface="Calibri"/>
              </a:rPr>
              <a:t>illness </a:t>
            </a:r>
            <a:r>
              <a:rPr sz="2000" i="1" spc="-10" dirty="0">
                <a:latin typeface="Calibri"/>
                <a:cs typeface="Calibri"/>
              </a:rPr>
              <a:t>are </a:t>
            </a:r>
            <a:r>
              <a:rPr sz="2000" i="1" spc="-5" dirty="0">
                <a:latin typeface="Calibri"/>
                <a:cs typeface="Calibri"/>
              </a:rPr>
              <a:t>also the  </a:t>
            </a:r>
            <a:r>
              <a:rPr sz="2000" i="1" spc="-10" dirty="0">
                <a:latin typeface="Calibri"/>
                <a:cs typeface="Calibri"/>
              </a:rPr>
              <a:t>highest </a:t>
            </a:r>
            <a:r>
              <a:rPr sz="2000" i="1" spc="-5" dirty="0">
                <a:latin typeface="Calibri"/>
                <a:cs typeface="Calibri"/>
              </a:rPr>
              <a:t>in our </a:t>
            </a:r>
            <a:r>
              <a:rPr sz="2000" i="1" spc="-25" dirty="0">
                <a:latin typeface="Calibri"/>
                <a:cs typeface="Calibri"/>
              </a:rPr>
              <a:t>history. </a:t>
            </a:r>
            <a:r>
              <a:rPr sz="2000" i="1" spc="-10" dirty="0">
                <a:latin typeface="Calibri"/>
                <a:cs typeface="Calibri"/>
              </a:rPr>
              <a:t>Children </a:t>
            </a:r>
            <a:r>
              <a:rPr sz="2000" i="1" spc="-5" dirty="0">
                <a:latin typeface="Calibri"/>
                <a:cs typeface="Calibri"/>
              </a:rPr>
              <a:t>now </a:t>
            </a:r>
            <a:r>
              <a:rPr sz="2000" i="1" spc="-10" dirty="0">
                <a:latin typeface="Calibri"/>
                <a:cs typeface="Calibri"/>
              </a:rPr>
              <a:t>sleep </a:t>
            </a:r>
            <a:r>
              <a:rPr sz="2000" i="1" spc="-5" dirty="0">
                <a:latin typeface="Calibri"/>
                <a:cs typeface="Calibri"/>
              </a:rPr>
              <a:t>less and have  the </a:t>
            </a:r>
            <a:r>
              <a:rPr sz="2000" i="1" spc="-10" dirty="0">
                <a:latin typeface="Calibri"/>
                <a:cs typeface="Calibri"/>
              </a:rPr>
              <a:t>highest level </a:t>
            </a:r>
            <a:r>
              <a:rPr sz="2000" i="1" spc="-5" dirty="0">
                <a:latin typeface="Calibri"/>
                <a:cs typeface="Calibri"/>
              </a:rPr>
              <a:t>of </a:t>
            </a:r>
            <a:r>
              <a:rPr sz="2000" i="1" spc="-10" dirty="0">
                <a:latin typeface="Calibri"/>
                <a:cs typeface="Calibri"/>
              </a:rPr>
              <a:t>admissions </a:t>
            </a:r>
            <a:r>
              <a:rPr sz="2000" i="1" spc="-15" dirty="0">
                <a:latin typeface="Calibri"/>
                <a:cs typeface="Calibri"/>
              </a:rPr>
              <a:t>to </a:t>
            </a:r>
            <a:r>
              <a:rPr sz="2000" i="1" spc="-5" dirty="0">
                <a:latin typeface="Calibri"/>
                <a:cs typeface="Calibri"/>
              </a:rPr>
              <a:t>NHS </a:t>
            </a:r>
            <a:r>
              <a:rPr sz="2000" i="1" spc="-10" dirty="0">
                <a:latin typeface="Calibri"/>
                <a:cs typeface="Calibri"/>
              </a:rPr>
              <a:t>hospitals </a:t>
            </a:r>
            <a:r>
              <a:rPr sz="2000" i="1" spc="-15" dirty="0">
                <a:latin typeface="Calibri"/>
                <a:cs typeface="Calibri"/>
              </a:rPr>
              <a:t>for  </a:t>
            </a:r>
            <a:r>
              <a:rPr sz="2000" i="1" spc="-5" dirty="0">
                <a:latin typeface="Calibri"/>
                <a:cs typeface="Calibri"/>
              </a:rPr>
              <a:t>sleep </a:t>
            </a:r>
            <a:r>
              <a:rPr sz="2000" i="1" spc="-10" dirty="0">
                <a:latin typeface="Calibri"/>
                <a:cs typeface="Calibri"/>
              </a:rPr>
              <a:t>disorders. </a:t>
            </a:r>
            <a:r>
              <a:rPr sz="2000" i="1" spc="-30" dirty="0">
                <a:latin typeface="Calibri"/>
                <a:cs typeface="Calibri"/>
              </a:rPr>
              <a:t>At </a:t>
            </a:r>
            <a:r>
              <a:rPr sz="2000" i="1" spc="-5" dirty="0">
                <a:latin typeface="Calibri"/>
                <a:cs typeface="Calibri"/>
              </a:rPr>
              <a:t>the </a:t>
            </a:r>
            <a:r>
              <a:rPr sz="2000" i="1" spc="-10" dirty="0">
                <a:latin typeface="Calibri"/>
                <a:cs typeface="Calibri"/>
              </a:rPr>
              <a:t>same </a:t>
            </a:r>
            <a:r>
              <a:rPr sz="2000" i="1" spc="-5" dirty="0">
                <a:latin typeface="Calibri"/>
                <a:cs typeface="Calibri"/>
              </a:rPr>
              <a:t>time </a:t>
            </a:r>
            <a:r>
              <a:rPr sz="2000" i="1" spc="-10" dirty="0">
                <a:latin typeface="Calibri"/>
                <a:cs typeface="Calibri"/>
              </a:rPr>
              <a:t>British </a:t>
            </a:r>
            <a:r>
              <a:rPr sz="2000" i="1" spc="-5" dirty="0">
                <a:latin typeface="Calibri"/>
                <a:cs typeface="Calibri"/>
              </a:rPr>
              <a:t>children </a:t>
            </a:r>
            <a:r>
              <a:rPr sz="2000" i="1" spc="-10" dirty="0">
                <a:latin typeface="Calibri"/>
                <a:cs typeface="Calibri"/>
              </a:rPr>
              <a:t>are  </a:t>
            </a:r>
            <a:r>
              <a:rPr sz="2000" i="1" spc="-5" dirty="0">
                <a:latin typeface="Calibri"/>
                <a:cs typeface="Calibri"/>
              </a:rPr>
              <a:t>spending the </a:t>
            </a:r>
            <a:r>
              <a:rPr sz="2000" i="1" spc="-10" dirty="0">
                <a:latin typeface="Calibri"/>
                <a:cs typeface="Calibri"/>
              </a:rPr>
              <a:t>highest ever amount </a:t>
            </a:r>
            <a:r>
              <a:rPr sz="2000" i="1" spc="-5" dirty="0">
                <a:latin typeface="Calibri"/>
                <a:cs typeface="Calibri"/>
              </a:rPr>
              <a:t>of their </a:t>
            </a:r>
            <a:r>
              <a:rPr sz="2000" i="1" spc="-10" dirty="0">
                <a:latin typeface="Calibri"/>
                <a:cs typeface="Calibri"/>
              </a:rPr>
              <a:t>discretionary  </a:t>
            </a:r>
            <a:r>
              <a:rPr sz="2000" i="1" spc="-5" dirty="0">
                <a:latin typeface="Calibri"/>
                <a:cs typeface="Calibri"/>
              </a:rPr>
              <a:t>time in </a:t>
            </a:r>
            <a:r>
              <a:rPr sz="2000" i="1" spc="-15" dirty="0">
                <a:latin typeface="Calibri"/>
                <a:cs typeface="Calibri"/>
              </a:rPr>
              <a:t>front </a:t>
            </a:r>
            <a:r>
              <a:rPr sz="2000" i="1" spc="-5" dirty="0">
                <a:latin typeface="Calibri"/>
                <a:cs typeface="Calibri"/>
              </a:rPr>
              <a:t>of </a:t>
            </a:r>
            <a:r>
              <a:rPr sz="2000" i="1" spc="-10" dirty="0">
                <a:latin typeface="Calibri"/>
                <a:cs typeface="Calibri"/>
              </a:rPr>
              <a:t>screens, </a:t>
            </a:r>
            <a:r>
              <a:rPr sz="2000" i="1" spc="-5" dirty="0">
                <a:latin typeface="Calibri"/>
                <a:cs typeface="Calibri"/>
              </a:rPr>
              <a:t>and young children have </a:t>
            </a:r>
            <a:r>
              <a:rPr sz="2000" i="1" spc="-10" dirty="0">
                <a:latin typeface="Calibri"/>
                <a:cs typeface="Calibri"/>
              </a:rPr>
              <a:t>never  </a:t>
            </a:r>
            <a:r>
              <a:rPr sz="2000" i="1" spc="-5" dirty="0">
                <a:latin typeface="Calibri"/>
                <a:cs typeface="Calibri"/>
              </a:rPr>
              <a:t>moved </a:t>
            </a:r>
            <a:r>
              <a:rPr sz="2000" i="1" spc="-10" dirty="0">
                <a:latin typeface="Calibri"/>
                <a:cs typeface="Calibri"/>
              </a:rPr>
              <a:t>so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little.’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23888" y="3694176"/>
            <a:ext cx="3739896" cy="266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0239" y="347472"/>
            <a:ext cx="8229600" cy="1143000"/>
          </a:xfrm>
          <a:custGeom>
            <a:avLst/>
            <a:gdLst/>
            <a:ahLst/>
            <a:cxnLst/>
            <a:rect l="l" t="t" r="r" b="b"/>
            <a:pathLst>
              <a:path w="8229600" h="1143000">
                <a:moveTo>
                  <a:pt x="0" y="1143000"/>
                </a:moveTo>
                <a:lnTo>
                  <a:pt x="8229600" y="1143000"/>
                </a:lnTo>
                <a:lnTo>
                  <a:pt x="82296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6853" y="462737"/>
            <a:ext cx="4512945" cy="81724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3890"/>
              </a:lnSpc>
              <a:spcBef>
                <a:spcPts val="115"/>
              </a:spcBef>
            </a:pPr>
            <a:r>
              <a:rPr sz="3300" spc="-15" dirty="0"/>
              <a:t>Physical </a:t>
            </a:r>
            <a:r>
              <a:rPr sz="3300" dirty="0"/>
              <a:t>Activity</a:t>
            </a:r>
            <a:r>
              <a:rPr sz="3300" spc="-85" dirty="0"/>
              <a:t> </a:t>
            </a:r>
            <a:r>
              <a:rPr sz="3300" spc="-30" dirty="0"/>
              <a:t>Transition</a:t>
            </a:r>
            <a:endParaRPr sz="3300"/>
          </a:p>
          <a:p>
            <a:pPr marL="3175" algn="ctr">
              <a:lnSpc>
                <a:spcPts val="2330"/>
              </a:lnSpc>
            </a:pPr>
            <a:r>
              <a:rPr sz="2000" spc="-15" dirty="0"/>
              <a:t>(Katzmarzyk </a:t>
            </a:r>
            <a:r>
              <a:rPr sz="2000" spc="-5" dirty="0"/>
              <a:t>and Mason,</a:t>
            </a:r>
            <a:r>
              <a:rPr sz="2000" spc="75" dirty="0"/>
              <a:t> </a:t>
            </a:r>
            <a:r>
              <a:rPr sz="2000" spc="-10" dirty="0"/>
              <a:t>2009)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6583680" y="1786127"/>
            <a:ext cx="5163312" cy="4831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928" y="2212848"/>
            <a:ext cx="4956048" cy="302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41976" y="3023616"/>
            <a:ext cx="1624965" cy="1405255"/>
          </a:xfrm>
          <a:custGeom>
            <a:avLst/>
            <a:gdLst/>
            <a:ahLst/>
            <a:cxnLst/>
            <a:rect l="l" t="t" r="r" b="b"/>
            <a:pathLst>
              <a:path w="1624965" h="1405254">
                <a:moveTo>
                  <a:pt x="1273302" y="0"/>
                </a:moveTo>
                <a:lnTo>
                  <a:pt x="1273302" y="351282"/>
                </a:lnTo>
                <a:lnTo>
                  <a:pt x="0" y="351282"/>
                </a:lnTo>
                <a:lnTo>
                  <a:pt x="0" y="1053846"/>
                </a:lnTo>
                <a:lnTo>
                  <a:pt x="1273302" y="1053846"/>
                </a:lnTo>
                <a:lnTo>
                  <a:pt x="1273302" y="1405128"/>
                </a:lnTo>
                <a:lnTo>
                  <a:pt x="1624583" y="702564"/>
                </a:lnTo>
                <a:lnTo>
                  <a:pt x="127330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41976" y="3023616"/>
            <a:ext cx="1624965" cy="1405255"/>
          </a:xfrm>
          <a:custGeom>
            <a:avLst/>
            <a:gdLst/>
            <a:ahLst/>
            <a:cxnLst/>
            <a:rect l="l" t="t" r="r" b="b"/>
            <a:pathLst>
              <a:path w="1624965" h="1405254">
                <a:moveTo>
                  <a:pt x="0" y="351282"/>
                </a:moveTo>
                <a:lnTo>
                  <a:pt x="1273302" y="351282"/>
                </a:lnTo>
                <a:lnTo>
                  <a:pt x="1273302" y="0"/>
                </a:lnTo>
                <a:lnTo>
                  <a:pt x="1624583" y="702564"/>
                </a:lnTo>
                <a:lnTo>
                  <a:pt x="1273302" y="1405128"/>
                </a:lnTo>
                <a:lnTo>
                  <a:pt x="1273302" y="1053846"/>
                </a:lnTo>
                <a:lnTo>
                  <a:pt x="0" y="1053846"/>
                </a:lnTo>
                <a:lnTo>
                  <a:pt x="0" y="3512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2055" y="3014472"/>
            <a:ext cx="2371725" cy="1164590"/>
          </a:xfrm>
          <a:custGeom>
            <a:avLst/>
            <a:gdLst/>
            <a:ahLst/>
            <a:cxnLst/>
            <a:rect l="l" t="t" r="r" b="b"/>
            <a:pathLst>
              <a:path w="2371725" h="1164589">
                <a:moveTo>
                  <a:pt x="2043049" y="0"/>
                </a:moveTo>
                <a:lnTo>
                  <a:pt x="2043049" y="291083"/>
                </a:lnTo>
                <a:lnTo>
                  <a:pt x="0" y="291083"/>
                </a:lnTo>
                <a:lnTo>
                  <a:pt x="0" y="873251"/>
                </a:lnTo>
                <a:lnTo>
                  <a:pt x="2043049" y="873251"/>
                </a:lnTo>
                <a:lnTo>
                  <a:pt x="2043049" y="1164335"/>
                </a:lnTo>
                <a:lnTo>
                  <a:pt x="2371344" y="582167"/>
                </a:lnTo>
                <a:lnTo>
                  <a:pt x="204304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2055" y="3014472"/>
            <a:ext cx="2371725" cy="1164590"/>
          </a:xfrm>
          <a:custGeom>
            <a:avLst/>
            <a:gdLst/>
            <a:ahLst/>
            <a:cxnLst/>
            <a:rect l="l" t="t" r="r" b="b"/>
            <a:pathLst>
              <a:path w="2371725" h="1164589">
                <a:moveTo>
                  <a:pt x="0" y="291083"/>
                </a:moveTo>
                <a:lnTo>
                  <a:pt x="2043049" y="291083"/>
                </a:lnTo>
                <a:lnTo>
                  <a:pt x="2043049" y="0"/>
                </a:lnTo>
                <a:lnTo>
                  <a:pt x="2371344" y="582167"/>
                </a:lnTo>
                <a:lnTo>
                  <a:pt x="2043049" y="1164335"/>
                </a:lnTo>
                <a:lnTo>
                  <a:pt x="2043049" y="873251"/>
                </a:lnTo>
                <a:lnTo>
                  <a:pt x="0" y="873251"/>
                </a:lnTo>
                <a:lnTo>
                  <a:pt x="0" y="2910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0239" y="405384"/>
            <a:ext cx="8178165" cy="707390"/>
          </a:xfrm>
          <a:custGeom>
            <a:avLst/>
            <a:gdLst/>
            <a:ahLst/>
            <a:cxnLst/>
            <a:rect l="l" t="t" r="r" b="b"/>
            <a:pathLst>
              <a:path w="8178165" h="707390">
                <a:moveTo>
                  <a:pt x="8059928" y="0"/>
                </a:moveTo>
                <a:lnTo>
                  <a:pt x="117856" y="0"/>
                </a:lnTo>
                <a:lnTo>
                  <a:pt x="71955" y="9253"/>
                </a:lnTo>
                <a:lnTo>
                  <a:pt x="34496" y="34496"/>
                </a:lnTo>
                <a:lnTo>
                  <a:pt x="9253" y="71955"/>
                </a:lnTo>
                <a:lnTo>
                  <a:pt x="0" y="117855"/>
                </a:lnTo>
                <a:lnTo>
                  <a:pt x="0" y="589279"/>
                </a:lnTo>
                <a:lnTo>
                  <a:pt x="9253" y="635180"/>
                </a:lnTo>
                <a:lnTo>
                  <a:pt x="34496" y="672639"/>
                </a:lnTo>
                <a:lnTo>
                  <a:pt x="71955" y="697882"/>
                </a:lnTo>
                <a:lnTo>
                  <a:pt x="117856" y="707136"/>
                </a:lnTo>
                <a:lnTo>
                  <a:pt x="8059928" y="707136"/>
                </a:lnTo>
                <a:lnTo>
                  <a:pt x="8105828" y="697882"/>
                </a:lnTo>
                <a:lnTo>
                  <a:pt x="8143287" y="672639"/>
                </a:lnTo>
                <a:lnTo>
                  <a:pt x="8168530" y="635180"/>
                </a:lnTo>
                <a:lnTo>
                  <a:pt x="8177784" y="589279"/>
                </a:lnTo>
                <a:lnTo>
                  <a:pt x="8177784" y="117855"/>
                </a:lnTo>
                <a:lnTo>
                  <a:pt x="8168530" y="71955"/>
                </a:lnTo>
                <a:lnTo>
                  <a:pt x="8143287" y="34496"/>
                </a:lnTo>
                <a:lnTo>
                  <a:pt x="8105828" y="9253"/>
                </a:lnTo>
                <a:lnTo>
                  <a:pt x="8059928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37738" y="376504"/>
            <a:ext cx="55416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/>
              <a:t>Changing </a:t>
            </a:r>
            <a:r>
              <a:rPr sz="4400" spc="-20" dirty="0"/>
              <a:t>work</a:t>
            </a:r>
            <a:r>
              <a:rPr sz="4400" spc="25" dirty="0"/>
              <a:t> </a:t>
            </a:r>
            <a:r>
              <a:rPr sz="4400" spc="-20" dirty="0"/>
              <a:t>practices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8153400" y="2474976"/>
            <a:ext cx="3800855" cy="2517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5552" y="1795272"/>
            <a:ext cx="5782056" cy="3877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C2FA-9B17-4A5D-9ACC-054FBC24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8B3D-7191-475A-962D-08C12B6AA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00200"/>
            <a:ext cx="11201400" cy="4876799"/>
          </a:xfrm>
        </p:spPr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Demonstrate a critical awareness of both the importance of physical activity from a public health perspective and the impact of public health physical activity initiatives in the UK.</a:t>
            </a:r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Demonstrate a critical understanding of the role that physical activity plays in promoting the health and wellbeing of different populations (children, older adults, ethnic minorities, etc.) and within different settings.</a:t>
            </a:r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Critically evaluate the evidence for health outcomes associated with physical activity and sedentary behaviour. </a:t>
            </a:r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Critically appraise the key principles, approaches and outcomes of existing interventions for physical activity promotion. </a:t>
            </a:r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Understand and apply epidemiological principles and terminology relating to physical activity and sedentary behaviour.</a:t>
            </a:r>
          </a:p>
        </p:txBody>
      </p:sp>
    </p:spTree>
    <p:extLst>
      <p:ext uri="{BB962C8B-B14F-4D97-AF65-F5344CB8AC3E}">
        <p14:creationId xmlns:p14="http://schemas.microsoft.com/office/powerpoint/2010/main" val="480247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215" y="1377695"/>
            <a:ext cx="11469623" cy="389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944" y="853438"/>
            <a:ext cx="10040112" cy="591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1783" y="88392"/>
            <a:ext cx="8181340" cy="707390"/>
          </a:xfrm>
          <a:custGeom>
            <a:avLst/>
            <a:gdLst/>
            <a:ahLst/>
            <a:cxnLst/>
            <a:rect l="l" t="t" r="r" b="b"/>
            <a:pathLst>
              <a:path w="8181340" h="707390">
                <a:moveTo>
                  <a:pt x="8062976" y="0"/>
                </a:moveTo>
                <a:lnTo>
                  <a:pt x="117856" y="0"/>
                </a:lnTo>
                <a:lnTo>
                  <a:pt x="71955" y="9253"/>
                </a:lnTo>
                <a:lnTo>
                  <a:pt x="34496" y="34496"/>
                </a:lnTo>
                <a:lnTo>
                  <a:pt x="9253" y="71955"/>
                </a:lnTo>
                <a:lnTo>
                  <a:pt x="0" y="117855"/>
                </a:lnTo>
                <a:lnTo>
                  <a:pt x="0" y="589279"/>
                </a:lnTo>
                <a:lnTo>
                  <a:pt x="9253" y="635180"/>
                </a:lnTo>
                <a:lnTo>
                  <a:pt x="34496" y="672639"/>
                </a:lnTo>
                <a:lnTo>
                  <a:pt x="71955" y="697882"/>
                </a:lnTo>
                <a:lnTo>
                  <a:pt x="117856" y="707135"/>
                </a:lnTo>
                <a:lnTo>
                  <a:pt x="8062976" y="707135"/>
                </a:lnTo>
                <a:lnTo>
                  <a:pt x="8108876" y="697882"/>
                </a:lnTo>
                <a:lnTo>
                  <a:pt x="8146335" y="672639"/>
                </a:lnTo>
                <a:lnTo>
                  <a:pt x="8171578" y="635180"/>
                </a:lnTo>
                <a:lnTo>
                  <a:pt x="8180832" y="589279"/>
                </a:lnTo>
                <a:lnTo>
                  <a:pt x="8180832" y="117855"/>
                </a:lnTo>
                <a:lnTo>
                  <a:pt x="8171578" y="71955"/>
                </a:lnTo>
                <a:lnTo>
                  <a:pt x="8146335" y="34496"/>
                </a:lnTo>
                <a:lnTo>
                  <a:pt x="8108876" y="9253"/>
                </a:lnTo>
                <a:lnTo>
                  <a:pt x="8062976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50334" y="23317"/>
            <a:ext cx="444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Sitting </a:t>
            </a:r>
            <a:r>
              <a:rPr sz="4800" spc="-5" dirty="0"/>
              <a:t>and</a:t>
            </a:r>
            <a:r>
              <a:rPr sz="4800" spc="-25" dirty="0"/>
              <a:t> </a:t>
            </a:r>
            <a:r>
              <a:rPr sz="4800" spc="-5" dirty="0"/>
              <a:t>Health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759" y="237742"/>
            <a:ext cx="11463528" cy="654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2160" y="149352"/>
            <a:ext cx="7885430" cy="563880"/>
          </a:xfrm>
          <a:custGeom>
            <a:avLst/>
            <a:gdLst/>
            <a:ahLst/>
            <a:cxnLst/>
            <a:rect l="l" t="t" r="r" b="b"/>
            <a:pathLst>
              <a:path w="7885430" h="563880">
                <a:moveTo>
                  <a:pt x="0" y="563880"/>
                </a:moveTo>
                <a:lnTo>
                  <a:pt x="7885176" y="563880"/>
                </a:lnTo>
                <a:lnTo>
                  <a:pt x="7885176" y="0"/>
                </a:lnTo>
                <a:lnTo>
                  <a:pt x="0" y="0"/>
                </a:lnTo>
                <a:lnTo>
                  <a:pt x="0" y="563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2151" y="112852"/>
            <a:ext cx="3963035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0" spc="-40" dirty="0">
                <a:latin typeface="Calibri Light"/>
                <a:cs typeface="Calibri Light"/>
              </a:rPr>
              <a:t>Trends </a:t>
            </a:r>
            <a:r>
              <a:rPr sz="3300" b="0" spc="-5" dirty="0">
                <a:latin typeface="Calibri Light"/>
                <a:cs typeface="Calibri Light"/>
              </a:rPr>
              <a:t>in </a:t>
            </a:r>
            <a:r>
              <a:rPr sz="3300" b="0" dirty="0">
                <a:latin typeface="Calibri Light"/>
                <a:cs typeface="Calibri Light"/>
              </a:rPr>
              <a:t>Global</a:t>
            </a:r>
            <a:r>
              <a:rPr sz="3300" b="0" spc="-120" dirty="0">
                <a:latin typeface="Calibri Light"/>
                <a:cs typeface="Calibri Light"/>
              </a:rPr>
              <a:t> </a:t>
            </a:r>
            <a:r>
              <a:rPr sz="3300" b="0" spc="-5" dirty="0">
                <a:latin typeface="Calibri Light"/>
                <a:cs typeface="Calibri Light"/>
              </a:rPr>
              <a:t>Ageing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2183" y="838198"/>
            <a:ext cx="8857488" cy="5940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3016" y="0"/>
            <a:ext cx="8125968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2392" y="152400"/>
            <a:ext cx="2106295" cy="1219200"/>
          </a:xfrm>
          <a:custGeom>
            <a:avLst/>
            <a:gdLst/>
            <a:ahLst/>
            <a:cxnLst/>
            <a:rect l="l" t="t" r="r" b="b"/>
            <a:pathLst>
              <a:path w="2106295" h="1219200">
                <a:moveTo>
                  <a:pt x="0" y="1219200"/>
                </a:moveTo>
                <a:lnTo>
                  <a:pt x="2106168" y="1219200"/>
                </a:lnTo>
                <a:lnTo>
                  <a:pt x="2106168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95790" y="429590"/>
            <a:ext cx="157861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95"/>
              </a:spcBef>
            </a:pPr>
            <a:r>
              <a:rPr sz="2000" b="0" spc="-15" dirty="0">
                <a:latin typeface="Calibri Light"/>
                <a:cs typeface="Calibri Light"/>
              </a:rPr>
              <a:t>Life</a:t>
            </a:r>
            <a:r>
              <a:rPr sz="2000" b="0" spc="-65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expectancy</a:t>
            </a:r>
            <a:endParaRPr sz="2000">
              <a:latin typeface="Calibri Light"/>
              <a:cs typeface="Calibri Light"/>
            </a:endParaRPr>
          </a:p>
          <a:p>
            <a:pPr marL="55244">
              <a:lnSpc>
                <a:spcPts val="2280"/>
              </a:lnSpc>
            </a:pPr>
            <a:r>
              <a:rPr sz="2000" b="0" spc="-15" dirty="0">
                <a:latin typeface="Calibri Light"/>
                <a:cs typeface="Calibri Light"/>
              </a:rPr>
              <a:t>improvements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511" y="152400"/>
            <a:ext cx="7714488" cy="636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0" y="6257544"/>
            <a:ext cx="3648455" cy="518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2183" y="1158239"/>
            <a:ext cx="8568055" cy="1978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61620" indent="-170180">
              <a:lnSpc>
                <a:spcPts val="2445"/>
              </a:lnSpc>
              <a:buFont typeface="Arial"/>
              <a:buChar char="•"/>
              <a:tabLst>
                <a:tab pos="262255" algn="l"/>
              </a:tabLst>
            </a:pPr>
            <a:r>
              <a:rPr sz="2600" spc="-10" dirty="0">
                <a:latin typeface="Calibri"/>
                <a:cs typeface="Calibri"/>
              </a:rPr>
              <a:t>Females </a:t>
            </a:r>
            <a:r>
              <a:rPr sz="2600" spc="-5" dirty="0">
                <a:latin typeface="Calibri"/>
                <a:cs typeface="Calibri"/>
              </a:rPr>
              <a:t>in </a:t>
            </a:r>
            <a:r>
              <a:rPr sz="2600" spc="-10" dirty="0">
                <a:latin typeface="Calibri"/>
                <a:cs typeface="Calibri"/>
              </a:rPr>
              <a:t>London Borough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Camden highest </a:t>
            </a:r>
            <a:r>
              <a:rPr sz="2600" spc="-15" dirty="0">
                <a:latin typeface="Calibri"/>
                <a:cs typeface="Calibri"/>
              </a:rPr>
              <a:t>LE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86.5</a:t>
            </a:r>
            <a:endParaRPr sz="2600">
              <a:latin typeface="Calibri"/>
              <a:cs typeface="Calibri"/>
            </a:endParaRPr>
          </a:p>
          <a:p>
            <a:pPr marL="261620">
              <a:lnSpc>
                <a:spcPts val="2810"/>
              </a:lnSpc>
            </a:pPr>
            <a:r>
              <a:rPr sz="2600" spc="-20" dirty="0">
                <a:latin typeface="Calibri"/>
                <a:cs typeface="Calibri"/>
              </a:rPr>
              <a:t>years</a:t>
            </a:r>
            <a:endParaRPr sz="2600">
              <a:latin typeface="Calibri"/>
              <a:cs typeface="Calibri"/>
            </a:endParaRPr>
          </a:p>
          <a:p>
            <a:pPr marL="261620" indent="-17018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62255" algn="l"/>
              </a:tabLst>
            </a:pPr>
            <a:r>
              <a:rPr sz="2600" spc="-10" dirty="0">
                <a:latin typeface="Calibri"/>
                <a:cs typeface="Calibri"/>
              </a:rPr>
              <a:t>Males </a:t>
            </a:r>
            <a:r>
              <a:rPr sz="2600" spc="-5" dirty="0">
                <a:latin typeface="Calibri"/>
                <a:cs typeface="Calibri"/>
              </a:rPr>
              <a:t>in </a:t>
            </a:r>
            <a:r>
              <a:rPr sz="2600" spc="-15" dirty="0">
                <a:latin typeface="Calibri"/>
                <a:cs typeface="Calibri"/>
              </a:rPr>
              <a:t>Hampshire </a:t>
            </a:r>
            <a:r>
              <a:rPr sz="2600" spc="-10" dirty="0">
                <a:latin typeface="Calibri"/>
                <a:cs typeface="Calibri"/>
              </a:rPr>
              <a:t>district </a:t>
            </a:r>
            <a:r>
              <a:rPr sz="2600" spc="-5" dirty="0">
                <a:latin typeface="Calibri"/>
                <a:cs typeface="Calibri"/>
              </a:rPr>
              <a:t>of Hart </a:t>
            </a:r>
            <a:r>
              <a:rPr sz="2600" spc="-10" dirty="0">
                <a:latin typeface="Calibri"/>
                <a:cs typeface="Calibri"/>
              </a:rPr>
              <a:t>highest </a:t>
            </a:r>
            <a:r>
              <a:rPr sz="2600" spc="-15" dirty="0">
                <a:latin typeface="Calibri"/>
                <a:cs typeface="Calibri"/>
              </a:rPr>
              <a:t>at </a:t>
            </a:r>
            <a:r>
              <a:rPr sz="2600" spc="-5" dirty="0">
                <a:latin typeface="Calibri"/>
                <a:cs typeface="Calibri"/>
              </a:rPr>
              <a:t>83.3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years</a:t>
            </a:r>
            <a:endParaRPr sz="2600">
              <a:latin typeface="Calibri"/>
              <a:cs typeface="Calibri"/>
            </a:endParaRPr>
          </a:p>
          <a:p>
            <a:pPr marL="261620" indent="-170180">
              <a:lnSpc>
                <a:spcPts val="2810"/>
              </a:lnSpc>
              <a:spcBef>
                <a:spcPts val="195"/>
              </a:spcBef>
              <a:buFont typeface="Arial"/>
              <a:buChar char="•"/>
              <a:tabLst>
                <a:tab pos="262255" algn="l"/>
              </a:tabLst>
            </a:pPr>
            <a:r>
              <a:rPr sz="2600" spc="-20" dirty="0">
                <a:latin typeface="Calibri"/>
                <a:cs typeface="Calibri"/>
              </a:rPr>
              <a:t>Lowest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10" dirty="0">
                <a:latin typeface="Calibri"/>
                <a:cs typeface="Calibri"/>
              </a:rPr>
              <a:t>both </a:t>
            </a:r>
            <a:r>
              <a:rPr sz="2600" spc="-5" dirty="0">
                <a:latin typeface="Calibri"/>
                <a:cs typeface="Calibri"/>
              </a:rPr>
              <a:t>is in </a:t>
            </a:r>
            <a:r>
              <a:rPr sz="2600" spc="-10" dirty="0">
                <a:latin typeface="Calibri"/>
                <a:cs typeface="Calibri"/>
              </a:rPr>
              <a:t>Glasgow </a:t>
            </a:r>
            <a:r>
              <a:rPr sz="2600" spc="-5" dirty="0">
                <a:latin typeface="Calibri"/>
                <a:cs typeface="Calibri"/>
              </a:rPr>
              <a:t>City 73.3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males, 78.7</a:t>
            </a:r>
            <a:r>
              <a:rPr sz="2600" spc="14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endParaRPr sz="2600">
              <a:latin typeface="Calibri"/>
              <a:cs typeface="Calibri"/>
            </a:endParaRPr>
          </a:p>
          <a:p>
            <a:pPr marL="261620">
              <a:lnSpc>
                <a:spcPts val="2810"/>
              </a:lnSpc>
            </a:pPr>
            <a:r>
              <a:rPr sz="2600" spc="-15" dirty="0">
                <a:latin typeface="Calibri"/>
                <a:cs typeface="Calibri"/>
              </a:rPr>
              <a:t>females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1888" y="201168"/>
            <a:ext cx="7888605" cy="7988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885" rIns="0" bIns="0" rtlCol="0">
            <a:spAutoFit/>
          </a:bodyPr>
          <a:lstStyle/>
          <a:p>
            <a:pPr marL="1199515">
              <a:lnSpc>
                <a:spcPct val="100000"/>
              </a:lnSpc>
              <a:spcBef>
                <a:spcPts val="755"/>
              </a:spcBef>
            </a:pPr>
            <a:r>
              <a:rPr sz="3300" b="0" spc="-25" dirty="0">
                <a:latin typeface="Calibri Light"/>
                <a:cs typeface="Calibri Light"/>
              </a:rPr>
              <a:t>Life </a:t>
            </a:r>
            <a:r>
              <a:rPr sz="3300" b="0" spc="-5" dirty="0">
                <a:latin typeface="Calibri Light"/>
                <a:cs typeface="Calibri Light"/>
              </a:rPr>
              <a:t>Expectancy </a:t>
            </a:r>
            <a:r>
              <a:rPr sz="3300" b="0" dirty="0">
                <a:latin typeface="Calibri Light"/>
                <a:cs typeface="Calibri Light"/>
              </a:rPr>
              <a:t>(LE) </a:t>
            </a:r>
            <a:r>
              <a:rPr sz="3300" b="0" spc="0" dirty="0">
                <a:latin typeface="Calibri Light"/>
                <a:cs typeface="Calibri Light"/>
              </a:rPr>
              <a:t>UK </a:t>
            </a:r>
            <a:r>
              <a:rPr sz="1800" b="0" spc="-10" dirty="0">
                <a:latin typeface="Calibri Light"/>
                <a:cs typeface="Calibri Light"/>
              </a:rPr>
              <a:t>(ONS,</a:t>
            </a:r>
            <a:r>
              <a:rPr sz="1800" b="0" spc="-95" dirty="0">
                <a:latin typeface="Calibri Light"/>
                <a:cs typeface="Calibri Light"/>
              </a:rPr>
              <a:t> </a:t>
            </a:r>
            <a:r>
              <a:rPr sz="1800" b="0" dirty="0">
                <a:latin typeface="Calibri Light"/>
                <a:cs typeface="Calibri Light"/>
              </a:rPr>
              <a:t>2018)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29271" y="3642359"/>
            <a:ext cx="4888991" cy="3127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36" y="3566159"/>
            <a:ext cx="4632960" cy="3090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1888" y="106679"/>
            <a:ext cx="7888605" cy="798830"/>
          </a:xfrm>
          <a:custGeom>
            <a:avLst/>
            <a:gdLst/>
            <a:ahLst/>
            <a:cxnLst/>
            <a:rect l="l" t="t" r="r" b="b"/>
            <a:pathLst>
              <a:path w="7888605" h="798830">
                <a:moveTo>
                  <a:pt x="0" y="798576"/>
                </a:moveTo>
                <a:lnTo>
                  <a:pt x="7888223" y="798576"/>
                </a:lnTo>
                <a:lnTo>
                  <a:pt x="7888223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7835" y="187528"/>
            <a:ext cx="5666740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0" spc="-15" dirty="0">
                <a:latin typeface="Calibri Light"/>
                <a:cs typeface="Calibri Light"/>
              </a:rPr>
              <a:t>Healthy </a:t>
            </a:r>
            <a:r>
              <a:rPr sz="3300" b="0" spc="-30" dirty="0">
                <a:latin typeface="Calibri Light"/>
                <a:cs typeface="Calibri Light"/>
              </a:rPr>
              <a:t>life </a:t>
            </a:r>
            <a:r>
              <a:rPr sz="3300" b="0" spc="-15" dirty="0">
                <a:latin typeface="Calibri Light"/>
                <a:cs typeface="Calibri Light"/>
              </a:rPr>
              <a:t>expectancy </a:t>
            </a:r>
            <a:r>
              <a:rPr sz="3300" b="0" spc="0" dirty="0">
                <a:latin typeface="Calibri Light"/>
                <a:cs typeface="Calibri Light"/>
              </a:rPr>
              <a:t>UK </a:t>
            </a:r>
            <a:r>
              <a:rPr sz="1800" b="0" spc="-5" dirty="0">
                <a:latin typeface="Calibri Light"/>
                <a:cs typeface="Calibri Light"/>
              </a:rPr>
              <a:t>(ONS,</a:t>
            </a:r>
            <a:r>
              <a:rPr sz="1800" b="0" spc="-10" dirty="0">
                <a:latin typeface="Calibri Light"/>
                <a:cs typeface="Calibri Light"/>
              </a:rPr>
              <a:t> </a:t>
            </a:r>
            <a:r>
              <a:rPr sz="1800" b="0" spc="-5" dirty="0">
                <a:latin typeface="Calibri Light"/>
                <a:cs typeface="Calibri Light"/>
              </a:rPr>
              <a:t>2018)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1888" y="1048511"/>
            <a:ext cx="7586471" cy="5586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40111" y="3840478"/>
            <a:ext cx="1950720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5011" y="1406652"/>
            <a:ext cx="1743710" cy="4048125"/>
          </a:xfrm>
          <a:custGeom>
            <a:avLst/>
            <a:gdLst/>
            <a:ahLst/>
            <a:cxnLst/>
            <a:rect l="l" t="t" r="r" b="b"/>
            <a:pathLst>
              <a:path w="1743709" h="4048125">
                <a:moveTo>
                  <a:pt x="0" y="2023872"/>
                </a:moveTo>
                <a:lnTo>
                  <a:pt x="447" y="1958372"/>
                </a:lnTo>
                <a:lnTo>
                  <a:pt x="1782" y="1893392"/>
                </a:lnTo>
                <a:lnTo>
                  <a:pt x="3990" y="1828963"/>
                </a:lnTo>
                <a:lnTo>
                  <a:pt x="7057" y="1765117"/>
                </a:lnTo>
                <a:lnTo>
                  <a:pt x="10971" y="1701884"/>
                </a:lnTo>
                <a:lnTo>
                  <a:pt x="15718" y="1639296"/>
                </a:lnTo>
                <a:lnTo>
                  <a:pt x="21283" y="1577385"/>
                </a:lnTo>
                <a:lnTo>
                  <a:pt x="27654" y="1516182"/>
                </a:lnTo>
                <a:lnTo>
                  <a:pt x="34817" y="1455718"/>
                </a:lnTo>
                <a:lnTo>
                  <a:pt x="42759" y="1396025"/>
                </a:lnTo>
                <a:lnTo>
                  <a:pt x="51465" y="1337134"/>
                </a:lnTo>
                <a:lnTo>
                  <a:pt x="60924" y="1279077"/>
                </a:lnTo>
                <a:lnTo>
                  <a:pt x="71120" y="1221885"/>
                </a:lnTo>
                <a:lnTo>
                  <a:pt x="82040" y="1165590"/>
                </a:lnTo>
                <a:lnTo>
                  <a:pt x="93671" y="1110222"/>
                </a:lnTo>
                <a:lnTo>
                  <a:pt x="106000" y="1055814"/>
                </a:lnTo>
                <a:lnTo>
                  <a:pt x="119013" y="1002396"/>
                </a:lnTo>
                <a:lnTo>
                  <a:pt x="132695" y="950001"/>
                </a:lnTo>
                <a:lnTo>
                  <a:pt x="147035" y="898659"/>
                </a:lnTo>
                <a:lnTo>
                  <a:pt x="162018" y="848402"/>
                </a:lnTo>
                <a:lnTo>
                  <a:pt x="177630" y="799262"/>
                </a:lnTo>
                <a:lnTo>
                  <a:pt x="193859" y="751269"/>
                </a:lnTo>
                <a:lnTo>
                  <a:pt x="210691" y="704456"/>
                </a:lnTo>
                <a:lnTo>
                  <a:pt x="228111" y="658853"/>
                </a:lnTo>
                <a:lnTo>
                  <a:pt x="246107" y="614493"/>
                </a:lnTo>
                <a:lnTo>
                  <a:pt x="264666" y="571405"/>
                </a:lnTo>
                <a:lnTo>
                  <a:pt x="283772" y="529623"/>
                </a:lnTo>
                <a:lnTo>
                  <a:pt x="303414" y="489177"/>
                </a:lnTo>
                <a:lnTo>
                  <a:pt x="323578" y="450099"/>
                </a:lnTo>
                <a:lnTo>
                  <a:pt x="344249" y="412420"/>
                </a:lnTo>
                <a:lnTo>
                  <a:pt x="365415" y="376171"/>
                </a:lnTo>
                <a:lnTo>
                  <a:pt x="387061" y="341385"/>
                </a:lnTo>
                <a:lnTo>
                  <a:pt x="409175" y="308092"/>
                </a:lnTo>
                <a:lnTo>
                  <a:pt x="431743" y="276323"/>
                </a:lnTo>
                <a:lnTo>
                  <a:pt x="478186" y="217487"/>
                </a:lnTo>
                <a:lnTo>
                  <a:pt x="526282" y="165126"/>
                </a:lnTo>
                <a:lnTo>
                  <a:pt x="575924" y="119494"/>
                </a:lnTo>
                <a:lnTo>
                  <a:pt x="627001" y="80840"/>
                </a:lnTo>
                <a:lnTo>
                  <a:pt x="679407" y="49416"/>
                </a:lnTo>
                <a:lnTo>
                  <a:pt x="733034" y="25474"/>
                </a:lnTo>
                <a:lnTo>
                  <a:pt x="787772" y="9264"/>
                </a:lnTo>
                <a:lnTo>
                  <a:pt x="843514" y="1039"/>
                </a:lnTo>
                <a:lnTo>
                  <a:pt x="871728" y="0"/>
                </a:lnTo>
                <a:lnTo>
                  <a:pt x="899941" y="1039"/>
                </a:lnTo>
                <a:lnTo>
                  <a:pt x="955683" y="9264"/>
                </a:lnTo>
                <a:lnTo>
                  <a:pt x="1010421" y="25474"/>
                </a:lnTo>
                <a:lnTo>
                  <a:pt x="1064048" y="49416"/>
                </a:lnTo>
                <a:lnTo>
                  <a:pt x="1116454" y="80840"/>
                </a:lnTo>
                <a:lnTo>
                  <a:pt x="1167531" y="119494"/>
                </a:lnTo>
                <a:lnTo>
                  <a:pt x="1217173" y="165126"/>
                </a:lnTo>
                <a:lnTo>
                  <a:pt x="1265269" y="217487"/>
                </a:lnTo>
                <a:lnTo>
                  <a:pt x="1311712" y="276323"/>
                </a:lnTo>
                <a:lnTo>
                  <a:pt x="1334280" y="308092"/>
                </a:lnTo>
                <a:lnTo>
                  <a:pt x="1356394" y="341385"/>
                </a:lnTo>
                <a:lnTo>
                  <a:pt x="1378040" y="376171"/>
                </a:lnTo>
                <a:lnTo>
                  <a:pt x="1399206" y="412420"/>
                </a:lnTo>
                <a:lnTo>
                  <a:pt x="1419877" y="450099"/>
                </a:lnTo>
                <a:lnTo>
                  <a:pt x="1440041" y="489177"/>
                </a:lnTo>
                <a:lnTo>
                  <a:pt x="1459683" y="529623"/>
                </a:lnTo>
                <a:lnTo>
                  <a:pt x="1478789" y="571405"/>
                </a:lnTo>
                <a:lnTo>
                  <a:pt x="1497348" y="614493"/>
                </a:lnTo>
                <a:lnTo>
                  <a:pt x="1515344" y="658853"/>
                </a:lnTo>
                <a:lnTo>
                  <a:pt x="1532764" y="704456"/>
                </a:lnTo>
                <a:lnTo>
                  <a:pt x="1549596" y="751269"/>
                </a:lnTo>
                <a:lnTo>
                  <a:pt x="1565825" y="799262"/>
                </a:lnTo>
                <a:lnTo>
                  <a:pt x="1581437" y="848402"/>
                </a:lnTo>
                <a:lnTo>
                  <a:pt x="1596420" y="898659"/>
                </a:lnTo>
                <a:lnTo>
                  <a:pt x="1610760" y="950001"/>
                </a:lnTo>
                <a:lnTo>
                  <a:pt x="1624442" y="1002396"/>
                </a:lnTo>
                <a:lnTo>
                  <a:pt x="1637455" y="1055814"/>
                </a:lnTo>
                <a:lnTo>
                  <a:pt x="1649784" y="1110222"/>
                </a:lnTo>
                <a:lnTo>
                  <a:pt x="1661415" y="1165590"/>
                </a:lnTo>
                <a:lnTo>
                  <a:pt x="1672335" y="1221885"/>
                </a:lnTo>
                <a:lnTo>
                  <a:pt x="1682531" y="1279077"/>
                </a:lnTo>
                <a:lnTo>
                  <a:pt x="1691990" y="1337134"/>
                </a:lnTo>
                <a:lnTo>
                  <a:pt x="1700696" y="1396025"/>
                </a:lnTo>
                <a:lnTo>
                  <a:pt x="1708638" y="1455718"/>
                </a:lnTo>
                <a:lnTo>
                  <a:pt x="1715801" y="1516182"/>
                </a:lnTo>
                <a:lnTo>
                  <a:pt x="1722172" y="1577385"/>
                </a:lnTo>
                <a:lnTo>
                  <a:pt x="1727737" y="1639296"/>
                </a:lnTo>
                <a:lnTo>
                  <a:pt x="1732484" y="1701884"/>
                </a:lnTo>
                <a:lnTo>
                  <a:pt x="1736398" y="1765117"/>
                </a:lnTo>
                <a:lnTo>
                  <a:pt x="1739465" y="1828963"/>
                </a:lnTo>
                <a:lnTo>
                  <a:pt x="1741673" y="1893392"/>
                </a:lnTo>
                <a:lnTo>
                  <a:pt x="1743008" y="1958372"/>
                </a:lnTo>
                <a:lnTo>
                  <a:pt x="1743456" y="2023872"/>
                </a:lnTo>
                <a:lnTo>
                  <a:pt x="1743008" y="2089371"/>
                </a:lnTo>
                <a:lnTo>
                  <a:pt x="1741673" y="2154351"/>
                </a:lnTo>
                <a:lnTo>
                  <a:pt x="1739465" y="2218780"/>
                </a:lnTo>
                <a:lnTo>
                  <a:pt x="1736398" y="2282626"/>
                </a:lnTo>
                <a:lnTo>
                  <a:pt x="1732484" y="2345859"/>
                </a:lnTo>
                <a:lnTo>
                  <a:pt x="1727737" y="2408447"/>
                </a:lnTo>
                <a:lnTo>
                  <a:pt x="1722172" y="2470358"/>
                </a:lnTo>
                <a:lnTo>
                  <a:pt x="1715801" y="2531561"/>
                </a:lnTo>
                <a:lnTo>
                  <a:pt x="1708638" y="2592025"/>
                </a:lnTo>
                <a:lnTo>
                  <a:pt x="1700696" y="2651718"/>
                </a:lnTo>
                <a:lnTo>
                  <a:pt x="1691990" y="2710609"/>
                </a:lnTo>
                <a:lnTo>
                  <a:pt x="1682531" y="2768666"/>
                </a:lnTo>
                <a:lnTo>
                  <a:pt x="1672335" y="2825858"/>
                </a:lnTo>
                <a:lnTo>
                  <a:pt x="1661415" y="2882153"/>
                </a:lnTo>
                <a:lnTo>
                  <a:pt x="1649784" y="2937521"/>
                </a:lnTo>
                <a:lnTo>
                  <a:pt x="1637455" y="2991929"/>
                </a:lnTo>
                <a:lnTo>
                  <a:pt x="1624442" y="3045347"/>
                </a:lnTo>
                <a:lnTo>
                  <a:pt x="1610760" y="3097742"/>
                </a:lnTo>
                <a:lnTo>
                  <a:pt x="1596420" y="3149084"/>
                </a:lnTo>
                <a:lnTo>
                  <a:pt x="1581437" y="3199341"/>
                </a:lnTo>
                <a:lnTo>
                  <a:pt x="1565825" y="3248481"/>
                </a:lnTo>
                <a:lnTo>
                  <a:pt x="1549596" y="3296474"/>
                </a:lnTo>
                <a:lnTo>
                  <a:pt x="1532764" y="3343287"/>
                </a:lnTo>
                <a:lnTo>
                  <a:pt x="1515344" y="3388890"/>
                </a:lnTo>
                <a:lnTo>
                  <a:pt x="1497348" y="3433250"/>
                </a:lnTo>
                <a:lnTo>
                  <a:pt x="1478789" y="3476338"/>
                </a:lnTo>
                <a:lnTo>
                  <a:pt x="1459683" y="3518120"/>
                </a:lnTo>
                <a:lnTo>
                  <a:pt x="1440041" y="3558566"/>
                </a:lnTo>
                <a:lnTo>
                  <a:pt x="1419877" y="3597644"/>
                </a:lnTo>
                <a:lnTo>
                  <a:pt x="1399206" y="3635323"/>
                </a:lnTo>
                <a:lnTo>
                  <a:pt x="1378040" y="3671572"/>
                </a:lnTo>
                <a:lnTo>
                  <a:pt x="1356394" y="3706358"/>
                </a:lnTo>
                <a:lnTo>
                  <a:pt x="1334280" y="3739651"/>
                </a:lnTo>
                <a:lnTo>
                  <a:pt x="1311712" y="3771420"/>
                </a:lnTo>
                <a:lnTo>
                  <a:pt x="1265269" y="3830256"/>
                </a:lnTo>
                <a:lnTo>
                  <a:pt x="1217173" y="3882617"/>
                </a:lnTo>
                <a:lnTo>
                  <a:pt x="1167531" y="3928249"/>
                </a:lnTo>
                <a:lnTo>
                  <a:pt x="1116454" y="3966903"/>
                </a:lnTo>
                <a:lnTo>
                  <a:pt x="1064048" y="3998327"/>
                </a:lnTo>
                <a:lnTo>
                  <a:pt x="1010421" y="4022269"/>
                </a:lnTo>
                <a:lnTo>
                  <a:pt x="955683" y="4038479"/>
                </a:lnTo>
                <a:lnTo>
                  <a:pt x="899941" y="4046704"/>
                </a:lnTo>
                <a:lnTo>
                  <a:pt x="871728" y="4047744"/>
                </a:lnTo>
                <a:lnTo>
                  <a:pt x="843514" y="4046704"/>
                </a:lnTo>
                <a:lnTo>
                  <a:pt x="787772" y="4038479"/>
                </a:lnTo>
                <a:lnTo>
                  <a:pt x="733034" y="4022269"/>
                </a:lnTo>
                <a:lnTo>
                  <a:pt x="679407" y="3998327"/>
                </a:lnTo>
                <a:lnTo>
                  <a:pt x="627001" y="3966903"/>
                </a:lnTo>
                <a:lnTo>
                  <a:pt x="575924" y="3928249"/>
                </a:lnTo>
                <a:lnTo>
                  <a:pt x="526282" y="3882617"/>
                </a:lnTo>
                <a:lnTo>
                  <a:pt x="478186" y="3830256"/>
                </a:lnTo>
                <a:lnTo>
                  <a:pt x="431743" y="3771420"/>
                </a:lnTo>
                <a:lnTo>
                  <a:pt x="409175" y="3739651"/>
                </a:lnTo>
                <a:lnTo>
                  <a:pt x="387061" y="3706358"/>
                </a:lnTo>
                <a:lnTo>
                  <a:pt x="365415" y="3671572"/>
                </a:lnTo>
                <a:lnTo>
                  <a:pt x="344249" y="3635323"/>
                </a:lnTo>
                <a:lnTo>
                  <a:pt x="323578" y="3597644"/>
                </a:lnTo>
                <a:lnTo>
                  <a:pt x="303414" y="3558566"/>
                </a:lnTo>
                <a:lnTo>
                  <a:pt x="283772" y="3518120"/>
                </a:lnTo>
                <a:lnTo>
                  <a:pt x="264666" y="3476338"/>
                </a:lnTo>
                <a:lnTo>
                  <a:pt x="246107" y="3433250"/>
                </a:lnTo>
                <a:lnTo>
                  <a:pt x="228111" y="3388890"/>
                </a:lnTo>
                <a:lnTo>
                  <a:pt x="210691" y="3343287"/>
                </a:lnTo>
                <a:lnTo>
                  <a:pt x="193859" y="3296474"/>
                </a:lnTo>
                <a:lnTo>
                  <a:pt x="177630" y="3248481"/>
                </a:lnTo>
                <a:lnTo>
                  <a:pt x="162018" y="3199341"/>
                </a:lnTo>
                <a:lnTo>
                  <a:pt x="147035" y="3149084"/>
                </a:lnTo>
                <a:lnTo>
                  <a:pt x="132695" y="3097742"/>
                </a:lnTo>
                <a:lnTo>
                  <a:pt x="119013" y="3045347"/>
                </a:lnTo>
                <a:lnTo>
                  <a:pt x="106000" y="2991929"/>
                </a:lnTo>
                <a:lnTo>
                  <a:pt x="93671" y="2937521"/>
                </a:lnTo>
                <a:lnTo>
                  <a:pt x="82040" y="2882153"/>
                </a:lnTo>
                <a:lnTo>
                  <a:pt x="71120" y="2825858"/>
                </a:lnTo>
                <a:lnTo>
                  <a:pt x="60924" y="2768666"/>
                </a:lnTo>
                <a:lnTo>
                  <a:pt x="51465" y="2710609"/>
                </a:lnTo>
                <a:lnTo>
                  <a:pt x="42759" y="2651718"/>
                </a:lnTo>
                <a:lnTo>
                  <a:pt x="34817" y="2592025"/>
                </a:lnTo>
                <a:lnTo>
                  <a:pt x="27654" y="2531561"/>
                </a:lnTo>
                <a:lnTo>
                  <a:pt x="21283" y="2470358"/>
                </a:lnTo>
                <a:lnTo>
                  <a:pt x="15718" y="2408447"/>
                </a:lnTo>
                <a:lnTo>
                  <a:pt x="10971" y="2345859"/>
                </a:lnTo>
                <a:lnTo>
                  <a:pt x="7057" y="2282626"/>
                </a:lnTo>
                <a:lnTo>
                  <a:pt x="3990" y="2218780"/>
                </a:lnTo>
                <a:lnTo>
                  <a:pt x="1782" y="2154351"/>
                </a:lnTo>
                <a:lnTo>
                  <a:pt x="447" y="2089371"/>
                </a:lnTo>
                <a:lnTo>
                  <a:pt x="0" y="2023872"/>
                </a:lnTo>
                <a:close/>
              </a:path>
            </a:pathLst>
          </a:custGeom>
          <a:ln w="5181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0679" y="188976"/>
            <a:ext cx="8857615" cy="103949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9"/>
              </a:spcBef>
            </a:pPr>
            <a:r>
              <a:rPr sz="4000" spc="-65" dirty="0">
                <a:latin typeface="Calibri"/>
                <a:cs typeface="Calibri"/>
              </a:rPr>
              <a:t>We </a:t>
            </a:r>
            <a:r>
              <a:rPr sz="4000" dirty="0">
                <a:latin typeface="Calibri"/>
                <a:cs typeface="Calibri"/>
              </a:rPr>
              <a:t>do </a:t>
            </a:r>
            <a:r>
              <a:rPr sz="4000" spc="-5" dirty="0">
                <a:latin typeface="Calibri"/>
                <a:cs typeface="Calibri"/>
              </a:rPr>
              <a:t>less activity </a:t>
            </a:r>
            <a:r>
              <a:rPr sz="4000" dirty="0">
                <a:latin typeface="Calibri"/>
                <a:cs typeface="Calibri"/>
              </a:rPr>
              <a:t>as </a:t>
            </a:r>
            <a:r>
              <a:rPr sz="4000" spc="-15" dirty="0">
                <a:latin typeface="Calibri"/>
                <a:cs typeface="Calibri"/>
              </a:rPr>
              <a:t>we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age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latin typeface="Calibri"/>
                <a:cs typeface="Calibri"/>
              </a:rPr>
              <a:t>(Health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20" dirty="0">
                <a:latin typeface="Calibri"/>
                <a:cs typeface="Calibri"/>
              </a:rPr>
              <a:t>Safety </a:t>
            </a:r>
            <a:r>
              <a:rPr sz="2000" spc="-15" dirty="0">
                <a:latin typeface="Calibri"/>
                <a:cs typeface="Calibri"/>
              </a:rPr>
              <a:t>Executive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2014)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3183" y="1310639"/>
            <a:ext cx="8278368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97980" y="2424683"/>
            <a:ext cx="1728470" cy="722630"/>
          </a:xfrm>
          <a:custGeom>
            <a:avLst/>
            <a:gdLst/>
            <a:ahLst/>
            <a:cxnLst/>
            <a:rect l="l" t="t" r="r" b="b"/>
            <a:pathLst>
              <a:path w="1728470" h="722630">
                <a:moveTo>
                  <a:pt x="0" y="722376"/>
                </a:moveTo>
                <a:lnTo>
                  <a:pt x="1221" y="649573"/>
                </a:lnTo>
                <a:lnTo>
                  <a:pt x="4726" y="581769"/>
                </a:lnTo>
                <a:lnTo>
                  <a:pt x="10273" y="520415"/>
                </a:lnTo>
                <a:lnTo>
                  <a:pt x="17621" y="466963"/>
                </a:lnTo>
                <a:lnTo>
                  <a:pt x="26528" y="422863"/>
                </a:lnTo>
                <a:lnTo>
                  <a:pt x="48058" y="368524"/>
                </a:lnTo>
                <a:lnTo>
                  <a:pt x="60198" y="361188"/>
                </a:lnTo>
                <a:lnTo>
                  <a:pt x="803910" y="361188"/>
                </a:lnTo>
                <a:lnTo>
                  <a:pt x="816049" y="353851"/>
                </a:lnTo>
                <a:lnTo>
                  <a:pt x="837579" y="299512"/>
                </a:lnTo>
                <a:lnTo>
                  <a:pt x="846486" y="255412"/>
                </a:lnTo>
                <a:lnTo>
                  <a:pt x="853834" y="201960"/>
                </a:lnTo>
                <a:lnTo>
                  <a:pt x="859381" y="140606"/>
                </a:lnTo>
                <a:lnTo>
                  <a:pt x="862886" y="72802"/>
                </a:lnTo>
                <a:lnTo>
                  <a:pt x="864108" y="0"/>
                </a:lnTo>
                <a:lnTo>
                  <a:pt x="865329" y="72802"/>
                </a:lnTo>
                <a:lnTo>
                  <a:pt x="868834" y="140606"/>
                </a:lnTo>
                <a:lnTo>
                  <a:pt x="874381" y="201960"/>
                </a:lnTo>
                <a:lnTo>
                  <a:pt x="881729" y="255412"/>
                </a:lnTo>
                <a:lnTo>
                  <a:pt x="890636" y="299512"/>
                </a:lnTo>
                <a:lnTo>
                  <a:pt x="912166" y="353851"/>
                </a:lnTo>
                <a:lnTo>
                  <a:pt x="924305" y="361188"/>
                </a:lnTo>
                <a:lnTo>
                  <a:pt x="1668018" y="361188"/>
                </a:lnTo>
                <a:lnTo>
                  <a:pt x="1680157" y="368524"/>
                </a:lnTo>
                <a:lnTo>
                  <a:pt x="1701687" y="422863"/>
                </a:lnTo>
                <a:lnTo>
                  <a:pt x="1710594" y="466963"/>
                </a:lnTo>
                <a:lnTo>
                  <a:pt x="1717942" y="520415"/>
                </a:lnTo>
                <a:lnTo>
                  <a:pt x="1723489" y="581769"/>
                </a:lnTo>
                <a:lnTo>
                  <a:pt x="1726994" y="649573"/>
                </a:lnTo>
                <a:lnTo>
                  <a:pt x="1728216" y="722376"/>
                </a:lnTo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13042" y="1811858"/>
            <a:ext cx="1435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Biggest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drop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0" y="137160"/>
            <a:ext cx="8229600" cy="744220"/>
          </a:xfrm>
          <a:custGeom>
            <a:avLst/>
            <a:gdLst/>
            <a:ahLst/>
            <a:cxnLst/>
            <a:rect l="l" t="t" r="r" b="b"/>
            <a:pathLst>
              <a:path w="8229600" h="744219">
                <a:moveTo>
                  <a:pt x="0" y="743712"/>
                </a:moveTo>
                <a:lnTo>
                  <a:pt x="8229600" y="743712"/>
                </a:lnTo>
                <a:lnTo>
                  <a:pt x="8229600" y="0"/>
                </a:lnTo>
                <a:lnTo>
                  <a:pt x="0" y="0"/>
                </a:lnTo>
                <a:lnTo>
                  <a:pt x="0" y="743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6215" y="191465"/>
            <a:ext cx="5182870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dirty="0"/>
              <a:t>The epidemiological</a:t>
            </a:r>
            <a:r>
              <a:rPr sz="3300" spc="-125" dirty="0"/>
              <a:t> </a:t>
            </a:r>
            <a:r>
              <a:rPr sz="3300" spc="-5" dirty="0"/>
              <a:t>transition</a:t>
            </a:r>
            <a:endParaRPr sz="3300"/>
          </a:p>
        </p:txBody>
      </p:sp>
      <p:sp>
        <p:nvSpPr>
          <p:cNvPr id="5" name="object 5"/>
          <p:cNvSpPr txBox="1"/>
          <p:nvPr/>
        </p:nvSpPr>
        <p:spPr>
          <a:xfrm>
            <a:off x="8173339" y="6514592"/>
            <a:ext cx="1089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WHO,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2007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8088" y="1417319"/>
            <a:ext cx="4977384" cy="2801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3608" y="1356360"/>
            <a:ext cx="5297424" cy="4556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1200" y="929639"/>
            <a:ext cx="8229600" cy="5562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1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7322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4610" rIns="0" bIns="0" rtlCol="0">
            <a:spAutoFit/>
          </a:bodyPr>
          <a:lstStyle/>
          <a:p>
            <a:pPr marL="3293110" algn="l">
              <a:lnSpc>
                <a:spcPct val="100000"/>
              </a:lnSpc>
              <a:spcBef>
                <a:spcPts val="430"/>
              </a:spcBef>
            </a:pPr>
            <a:r>
              <a:rPr lang="en-GB" sz="4400" spc="-10" dirty="0"/>
              <a:t>Session </a:t>
            </a:r>
            <a:r>
              <a:rPr sz="4400" spc="-10" dirty="0"/>
              <a:t>Learning</a:t>
            </a:r>
            <a:r>
              <a:rPr sz="4400" spc="15" dirty="0"/>
              <a:t> </a:t>
            </a:r>
            <a:r>
              <a:rPr sz="4400" spc="-20" dirty="0"/>
              <a:t>Outcomes</a:t>
            </a:r>
            <a:r>
              <a:rPr lang="en-GB" sz="4400" spc="-20" dirty="0"/>
              <a:t>                  </a:t>
            </a:r>
            <a:endParaRPr sz="4400" dirty="0"/>
          </a:p>
        </p:txBody>
      </p:sp>
      <p:sp>
        <p:nvSpPr>
          <p:cNvPr id="4" name="object 4"/>
          <p:cNvSpPr/>
          <p:nvPr/>
        </p:nvSpPr>
        <p:spPr>
          <a:xfrm>
            <a:off x="609600" y="1911095"/>
            <a:ext cx="10972800" cy="3706495"/>
          </a:xfrm>
          <a:custGeom>
            <a:avLst/>
            <a:gdLst/>
            <a:ahLst/>
            <a:cxnLst/>
            <a:rect l="l" t="t" r="r" b="b"/>
            <a:pathLst>
              <a:path w="10972800" h="3706495">
                <a:moveTo>
                  <a:pt x="0" y="3706367"/>
                </a:moveTo>
                <a:lnTo>
                  <a:pt x="10972800" y="3706367"/>
                </a:lnTo>
                <a:lnTo>
                  <a:pt x="10972800" y="0"/>
                </a:lnTo>
                <a:lnTo>
                  <a:pt x="0" y="0"/>
                </a:lnTo>
                <a:lnTo>
                  <a:pt x="0" y="3706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8644" y="1822053"/>
            <a:ext cx="10204450" cy="344106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Define </a:t>
            </a:r>
            <a:r>
              <a:rPr sz="3200" spc="-55" dirty="0">
                <a:latin typeface="Calibri"/>
                <a:cs typeface="Calibri"/>
              </a:rPr>
              <a:t>key </a:t>
            </a:r>
            <a:r>
              <a:rPr sz="3200" spc="-15" dirty="0">
                <a:latin typeface="Calibri"/>
                <a:cs typeface="Calibri"/>
              </a:rPr>
              <a:t>concepts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20" dirty="0">
                <a:latin typeface="Calibri"/>
                <a:cs typeface="Calibri"/>
              </a:rPr>
              <a:t>physical </a:t>
            </a:r>
            <a:r>
              <a:rPr sz="3200" spc="-5" dirty="0">
                <a:latin typeface="Calibri"/>
                <a:cs typeface="Calibri"/>
              </a:rPr>
              <a:t>activity </a:t>
            </a:r>
            <a:r>
              <a:rPr sz="3200" spc="-70" dirty="0">
                <a:latin typeface="Calibri"/>
                <a:cs typeface="Calibri"/>
              </a:rPr>
              <a:t>(PA) </a:t>
            </a:r>
            <a:r>
              <a:rPr sz="3200" spc="-10" dirty="0">
                <a:latin typeface="Calibri"/>
                <a:cs typeface="Calibri"/>
              </a:rPr>
              <a:t>and</a:t>
            </a:r>
            <a:r>
              <a:rPr sz="3200" spc="3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health;</a:t>
            </a:r>
            <a:endParaRPr sz="32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Examine </a:t>
            </a:r>
            <a:r>
              <a:rPr sz="3200" spc="-10" dirty="0">
                <a:latin typeface="Calibri"/>
                <a:cs typeface="Calibri"/>
              </a:rPr>
              <a:t>human </a:t>
            </a:r>
            <a:r>
              <a:rPr sz="3200" spc="-15" dirty="0">
                <a:latin typeface="Calibri"/>
                <a:cs typeface="Calibri"/>
              </a:rPr>
              <a:t>evolution </a:t>
            </a:r>
            <a:r>
              <a:rPr sz="3200" spc="-5" dirty="0">
                <a:latin typeface="Calibri"/>
                <a:cs typeface="Calibri"/>
              </a:rPr>
              <a:t>in the </a:t>
            </a:r>
            <a:r>
              <a:rPr sz="3200" spc="-25" dirty="0">
                <a:latin typeface="Calibri"/>
                <a:cs typeface="Calibri"/>
              </a:rPr>
              <a:t>context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125" dirty="0">
                <a:latin typeface="Calibri"/>
                <a:cs typeface="Calibri"/>
              </a:rPr>
              <a:t>PA </a:t>
            </a:r>
            <a:r>
              <a:rPr sz="3200" spc="-10" dirty="0">
                <a:latin typeface="Calibri"/>
                <a:cs typeface="Calibri"/>
              </a:rPr>
              <a:t>and</a:t>
            </a:r>
            <a:r>
              <a:rPr sz="3200" spc="3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health;</a:t>
            </a:r>
            <a:endParaRPr sz="32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Discuss the </a:t>
            </a:r>
            <a:r>
              <a:rPr sz="3200" spc="-20" dirty="0">
                <a:latin typeface="Calibri"/>
                <a:cs typeface="Calibri"/>
              </a:rPr>
              <a:t>burden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spc="-15" dirty="0">
                <a:latin typeface="Calibri"/>
                <a:cs typeface="Calibri"/>
              </a:rPr>
              <a:t>chronic </a:t>
            </a:r>
            <a:r>
              <a:rPr sz="3200" spc="-10" dirty="0">
                <a:latin typeface="Calibri"/>
                <a:cs typeface="Calibri"/>
              </a:rPr>
              <a:t>disease and the </a:t>
            </a:r>
            <a:r>
              <a:rPr sz="3200" spc="-25" dirty="0">
                <a:latin typeface="Calibri"/>
                <a:cs typeface="Calibri"/>
              </a:rPr>
              <a:t>effect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260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PA;</a:t>
            </a:r>
            <a:endParaRPr sz="32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Define </a:t>
            </a:r>
            <a:r>
              <a:rPr sz="3200" spc="-55" dirty="0">
                <a:latin typeface="Calibri"/>
                <a:cs typeface="Calibri"/>
              </a:rPr>
              <a:t>key </a:t>
            </a:r>
            <a:r>
              <a:rPr sz="3200" spc="-10" dirty="0">
                <a:latin typeface="Calibri"/>
                <a:cs typeface="Calibri"/>
              </a:rPr>
              <a:t>terms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125" dirty="0">
                <a:latin typeface="Calibri"/>
                <a:cs typeface="Calibri"/>
              </a:rPr>
              <a:t>PA </a:t>
            </a:r>
            <a:r>
              <a:rPr sz="3200" spc="-10" dirty="0">
                <a:latin typeface="Calibri"/>
                <a:cs typeface="Calibri"/>
              </a:rPr>
              <a:t>and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health;</a:t>
            </a:r>
            <a:endParaRPr sz="3200" dirty="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Be able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identify </a:t>
            </a:r>
            <a:r>
              <a:rPr sz="3200" spc="-10" dirty="0">
                <a:latin typeface="Calibri"/>
                <a:cs typeface="Calibri"/>
              </a:rPr>
              <a:t>and discuss </a:t>
            </a:r>
            <a:r>
              <a:rPr sz="3200" spc="-55" dirty="0">
                <a:latin typeface="Calibri"/>
                <a:cs typeface="Calibri"/>
              </a:rPr>
              <a:t>key </a:t>
            </a:r>
            <a:r>
              <a:rPr sz="3200" spc="-10" dirty="0">
                <a:latin typeface="Calibri"/>
                <a:cs typeface="Calibri"/>
              </a:rPr>
              <a:t>definitive </a:t>
            </a:r>
            <a:r>
              <a:rPr sz="3200" spc="-20" dirty="0">
                <a:latin typeface="Calibri"/>
                <a:cs typeface="Calibri"/>
              </a:rPr>
              <a:t>contributors</a:t>
            </a:r>
            <a:r>
              <a:rPr sz="3200" spc="2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endParaRPr sz="3200" dirty="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the field of </a:t>
            </a:r>
            <a:r>
              <a:rPr sz="3200" spc="-125" dirty="0">
                <a:latin typeface="Calibri"/>
                <a:cs typeface="Calibri"/>
              </a:rPr>
              <a:t>PA </a:t>
            </a:r>
            <a:r>
              <a:rPr sz="3200" spc="-10" dirty="0">
                <a:latin typeface="Calibri"/>
                <a:cs typeface="Calibri"/>
              </a:rPr>
              <a:t>and</a:t>
            </a:r>
            <a:r>
              <a:rPr sz="3200" spc="1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health.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0344" y="548640"/>
            <a:ext cx="8229600" cy="114300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201930" rIns="0" bIns="0" rtlCol="0">
            <a:spAutoFit/>
          </a:bodyPr>
          <a:lstStyle/>
          <a:p>
            <a:pPr marL="1184910">
              <a:lnSpc>
                <a:spcPct val="100000"/>
              </a:lnSpc>
              <a:spcBef>
                <a:spcPts val="1590"/>
              </a:spcBef>
            </a:pPr>
            <a:r>
              <a:rPr sz="4400" spc="-20" dirty="0">
                <a:solidFill>
                  <a:srgbClr val="FFFFFF"/>
                </a:solidFill>
              </a:rPr>
              <a:t>Three </a:t>
            </a:r>
            <a:r>
              <a:rPr sz="4400" spc="-5" dirty="0">
                <a:solidFill>
                  <a:srgbClr val="FFFFFF"/>
                </a:solidFill>
              </a:rPr>
              <a:t>main</a:t>
            </a:r>
            <a:r>
              <a:rPr sz="4400" spc="35" dirty="0">
                <a:solidFill>
                  <a:srgbClr val="FFFFFF"/>
                </a:solidFill>
              </a:rPr>
              <a:t> </a:t>
            </a:r>
            <a:r>
              <a:rPr sz="4400" spc="-20" dirty="0">
                <a:solidFill>
                  <a:srgbClr val="FFFFFF"/>
                </a:solidFill>
              </a:rPr>
              <a:t>behaviours…..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990344" y="2084832"/>
            <a:ext cx="8229600" cy="3672840"/>
          </a:xfrm>
          <a:custGeom>
            <a:avLst/>
            <a:gdLst/>
            <a:ahLst/>
            <a:cxnLst/>
            <a:rect l="l" t="t" r="r" b="b"/>
            <a:pathLst>
              <a:path w="8229600" h="3672840">
                <a:moveTo>
                  <a:pt x="0" y="3672840"/>
                </a:moveTo>
                <a:lnTo>
                  <a:pt x="8229600" y="3672840"/>
                </a:lnTo>
                <a:lnTo>
                  <a:pt x="8229600" y="0"/>
                </a:lnTo>
                <a:lnTo>
                  <a:pt x="0" y="0"/>
                </a:lnTo>
                <a:lnTo>
                  <a:pt x="0" y="367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0861" y="2089530"/>
            <a:ext cx="8074659" cy="347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685165" indent="-3441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7505" algn="l"/>
                <a:tab pos="4874895" algn="l"/>
              </a:tabLst>
            </a:pPr>
            <a:r>
              <a:rPr sz="3600" spc="-5" dirty="0">
                <a:latin typeface="Calibri"/>
                <a:cs typeface="Calibri"/>
              </a:rPr>
              <a:t>Th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dirty="0">
                <a:latin typeface="Calibri"/>
                <a:cs typeface="Calibri"/>
              </a:rPr>
              <a:t>t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au</a:t>
            </a:r>
            <a:r>
              <a:rPr sz="3600" spc="5" dirty="0">
                <a:latin typeface="Calibri"/>
                <a:cs typeface="Calibri"/>
              </a:rPr>
              <a:t>s</a:t>
            </a:r>
            <a:r>
              <a:rPr sz="3600" dirty="0">
                <a:latin typeface="Calibri"/>
                <a:cs typeface="Calibri"/>
              </a:rPr>
              <a:t>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on</a:t>
            </a:r>
            <a:r>
              <a:rPr sz="3600" spc="1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-thi</a:t>
            </a:r>
            <a:r>
              <a:rPr sz="3600" spc="-6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f	</a:t>
            </a:r>
            <a:r>
              <a:rPr sz="3600" spc="-5" dirty="0">
                <a:latin typeface="Calibri"/>
                <a:cs typeface="Calibri"/>
              </a:rPr>
              <a:t>(p</a:t>
            </a:r>
            <a:r>
              <a:rPr sz="3600" spc="-55" dirty="0">
                <a:latin typeface="Calibri"/>
                <a:cs typeface="Calibri"/>
              </a:rPr>
              <a:t>r</a:t>
            </a:r>
            <a:r>
              <a:rPr sz="3600" spc="-15" dirty="0">
                <a:latin typeface="Calibri"/>
                <a:cs typeface="Calibri"/>
              </a:rPr>
              <a:t>e</a:t>
            </a:r>
            <a:r>
              <a:rPr sz="3600" spc="-20" dirty="0">
                <a:latin typeface="Calibri"/>
                <a:cs typeface="Calibri"/>
              </a:rPr>
              <a:t>v</a:t>
            </a:r>
            <a:r>
              <a:rPr sz="3600" dirty="0">
                <a:latin typeface="Calibri"/>
                <a:cs typeface="Calibri"/>
              </a:rPr>
              <a:t>en</a:t>
            </a:r>
            <a:r>
              <a:rPr sz="3600" spc="-60" dirty="0">
                <a:latin typeface="Calibri"/>
                <a:cs typeface="Calibri"/>
              </a:rPr>
              <a:t>t</a:t>
            </a:r>
            <a:r>
              <a:rPr sz="3600" spc="-5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b</a:t>
            </a:r>
            <a:r>
              <a:rPr sz="3600" spc="-10" dirty="0">
                <a:latin typeface="Calibri"/>
                <a:cs typeface="Calibri"/>
              </a:rPr>
              <a:t>l</a:t>
            </a:r>
            <a:r>
              <a:rPr sz="3600" dirty="0">
                <a:latin typeface="Calibri"/>
                <a:cs typeface="Calibri"/>
              </a:rPr>
              <a:t>e)  </a:t>
            </a:r>
            <a:r>
              <a:rPr sz="3600" spc="-5" dirty="0">
                <a:latin typeface="Calibri"/>
                <a:cs typeface="Calibri"/>
              </a:rPr>
              <a:t>deaths in developed</a:t>
            </a:r>
            <a:r>
              <a:rPr sz="3600" spc="-11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countries;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65"/>
              </a:spcBef>
            </a:pPr>
            <a:r>
              <a:rPr sz="3600" spc="25" dirty="0">
                <a:latin typeface="Arial"/>
                <a:cs typeface="Arial"/>
              </a:rPr>
              <a:t>–</a:t>
            </a:r>
            <a:r>
              <a:rPr sz="3600" spc="25" dirty="0">
                <a:latin typeface="Calibri"/>
                <a:cs typeface="Calibri"/>
              </a:rPr>
              <a:t>Smoking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70"/>
              </a:spcBef>
            </a:pPr>
            <a:r>
              <a:rPr sz="3600" spc="25" dirty="0">
                <a:latin typeface="Arial"/>
                <a:cs typeface="Arial"/>
              </a:rPr>
              <a:t>–</a:t>
            </a:r>
            <a:r>
              <a:rPr sz="3600" spc="25" dirty="0">
                <a:latin typeface="Calibri"/>
                <a:cs typeface="Calibri"/>
              </a:rPr>
              <a:t>Poor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diet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65"/>
              </a:spcBef>
            </a:pPr>
            <a:r>
              <a:rPr sz="3600" spc="5" dirty="0">
                <a:latin typeface="Arial"/>
                <a:cs typeface="Arial"/>
              </a:rPr>
              <a:t>–</a:t>
            </a:r>
            <a:r>
              <a:rPr sz="3600" spc="5" dirty="0">
                <a:latin typeface="Calibri"/>
                <a:cs typeface="Calibri"/>
              </a:rPr>
              <a:t>Physical</a:t>
            </a:r>
            <a:r>
              <a:rPr sz="3600" spc="-10" dirty="0">
                <a:latin typeface="Calibri"/>
                <a:cs typeface="Calibri"/>
              </a:rPr>
              <a:t> inactivity</a:t>
            </a:r>
            <a:endParaRPr sz="3600">
              <a:latin typeface="Calibri"/>
              <a:cs typeface="Calibri"/>
            </a:endParaRPr>
          </a:p>
          <a:p>
            <a:pPr marL="5198110">
              <a:lnSpc>
                <a:spcPct val="100000"/>
              </a:lnSpc>
              <a:spcBef>
                <a:spcPts val="590"/>
              </a:spcBef>
            </a:pPr>
            <a:r>
              <a:rPr sz="2000" spc="-10" dirty="0">
                <a:latin typeface="Calibri"/>
                <a:cs typeface="Calibri"/>
              </a:rPr>
              <a:t>(Hardman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Stensil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2009)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202565" rIns="0" bIns="0" rtlCol="0">
            <a:spAutoFit/>
          </a:bodyPr>
          <a:lstStyle/>
          <a:p>
            <a:pPr marL="2744470">
              <a:lnSpc>
                <a:spcPct val="100000"/>
              </a:lnSpc>
              <a:spcBef>
                <a:spcPts val="1595"/>
              </a:spcBef>
            </a:pPr>
            <a:r>
              <a:rPr sz="4400" spc="-20" dirty="0">
                <a:solidFill>
                  <a:srgbClr val="FFFFFF"/>
                </a:solidFill>
              </a:rPr>
              <a:t>Three </a:t>
            </a:r>
            <a:r>
              <a:rPr sz="4400" spc="-5" dirty="0">
                <a:solidFill>
                  <a:srgbClr val="FFFFFF"/>
                </a:solidFill>
              </a:rPr>
              <a:t>modern</a:t>
            </a:r>
            <a:r>
              <a:rPr sz="4400" spc="50" dirty="0">
                <a:solidFill>
                  <a:srgbClr val="FFFFFF"/>
                </a:solidFill>
              </a:rPr>
              <a:t> </a:t>
            </a:r>
            <a:r>
              <a:rPr sz="4400" spc="-10" dirty="0">
                <a:solidFill>
                  <a:srgbClr val="FFFFFF"/>
                </a:solidFill>
              </a:rPr>
              <a:t>trends…..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990344" y="2133600"/>
            <a:ext cx="8229600" cy="3959860"/>
          </a:xfrm>
          <a:custGeom>
            <a:avLst/>
            <a:gdLst/>
            <a:ahLst/>
            <a:cxnLst/>
            <a:rect l="l" t="t" r="r" b="b"/>
            <a:pathLst>
              <a:path w="8229600" h="3959860">
                <a:moveTo>
                  <a:pt x="0" y="3959352"/>
                </a:moveTo>
                <a:lnTo>
                  <a:pt x="8229600" y="3959352"/>
                </a:lnTo>
                <a:lnTo>
                  <a:pt x="8229600" y="0"/>
                </a:lnTo>
                <a:lnTo>
                  <a:pt x="0" y="0"/>
                </a:lnTo>
                <a:lnTo>
                  <a:pt x="0" y="395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8895" indent="-3441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1635" algn="l"/>
              </a:tabLst>
            </a:pPr>
            <a:r>
              <a:rPr spc="-10" dirty="0"/>
              <a:t>That will increase </a:t>
            </a:r>
            <a:r>
              <a:rPr dirty="0"/>
              <a:t>the </a:t>
            </a:r>
            <a:r>
              <a:rPr spc="-20" dirty="0"/>
              <a:t>prevalence </a:t>
            </a:r>
            <a:r>
              <a:rPr spc="-5" dirty="0"/>
              <a:t>of </a:t>
            </a:r>
            <a:r>
              <a:rPr dirty="0"/>
              <a:t>NCDs  </a:t>
            </a:r>
            <a:r>
              <a:rPr spc="-5" dirty="0"/>
              <a:t>in </a:t>
            </a:r>
            <a:r>
              <a:rPr dirty="0"/>
              <a:t>this</a:t>
            </a:r>
            <a:r>
              <a:rPr spc="-5" dirty="0"/>
              <a:t> century;</a:t>
            </a:r>
          </a:p>
          <a:p>
            <a:pPr marL="494030">
              <a:lnSpc>
                <a:spcPct val="100000"/>
              </a:lnSpc>
              <a:spcBef>
                <a:spcPts val="869"/>
              </a:spcBef>
            </a:pPr>
            <a:r>
              <a:rPr spc="25" dirty="0">
                <a:latin typeface="Arial"/>
                <a:cs typeface="Arial"/>
              </a:rPr>
              <a:t>–</a:t>
            </a:r>
            <a:r>
              <a:rPr spc="25" dirty="0"/>
              <a:t>Epidemic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5" dirty="0"/>
              <a:t>obesity</a:t>
            </a:r>
          </a:p>
          <a:p>
            <a:pPr marL="494030">
              <a:lnSpc>
                <a:spcPct val="100000"/>
              </a:lnSpc>
              <a:spcBef>
                <a:spcPts val="865"/>
              </a:spcBef>
            </a:pPr>
            <a:r>
              <a:rPr spc="10" dirty="0">
                <a:latin typeface="Arial"/>
                <a:cs typeface="Arial"/>
              </a:rPr>
              <a:t>–</a:t>
            </a:r>
            <a:r>
              <a:rPr spc="10" dirty="0"/>
              <a:t>Inactivity </a:t>
            </a:r>
            <a:r>
              <a:rPr dirty="0"/>
              <a:t>in</a:t>
            </a:r>
            <a:r>
              <a:rPr spc="-20" dirty="0"/>
              <a:t> </a:t>
            </a:r>
            <a:r>
              <a:rPr spc="-15" dirty="0"/>
              <a:t>children</a:t>
            </a:r>
          </a:p>
          <a:p>
            <a:pPr marL="494030">
              <a:lnSpc>
                <a:spcPct val="100000"/>
              </a:lnSpc>
              <a:spcBef>
                <a:spcPts val="870"/>
              </a:spcBef>
            </a:pPr>
            <a:r>
              <a:rPr spc="10" dirty="0">
                <a:latin typeface="Arial"/>
                <a:cs typeface="Arial"/>
              </a:rPr>
              <a:t>–</a:t>
            </a:r>
            <a:r>
              <a:rPr spc="10" dirty="0"/>
              <a:t>Increasing </a:t>
            </a:r>
            <a:r>
              <a:rPr spc="-10" dirty="0"/>
              <a:t>age </a:t>
            </a:r>
            <a:r>
              <a:rPr spc="-5" dirty="0"/>
              <a:t>of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population</a:t>
            </a:r>
          </a:p>
          <a:p>
            <a:pPr marL="5222240">
              <a:lnSpc>
                <a:spcPct val="100000"/>
              </a:lnSpc>
              <a:spcBef>
                <a:spcPts val="590"/>
              </a:spcBef>
            </a:pPr>
            <a:r>
              <a:rPr sz="2000" spc="-10" dirty="0"/>
              <a:t>(Hardman </a:t>
            </a:r>
            <a:r>
              <a:rPr sz="2000" spc="-5" dirty="0"/>
              <a:t>and </a:t>
            </a:r>
            <a:r>
              <a:rPr sz="2000" spc="-15" dirty="0"/>
              <a:t>Stensil</a:t>
            </a:r>
            <a:r>
              <a:rPr sz="2000" spc="60" dirty="0"/>
              <a:t> </a:t>
            </a:r>
            <a:r>
              <a:rPr sz="2000" spc="-10" dirty="0"/>
              <a:t>2009)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1160" y="128015"/>
            <a:ext cx="8827135" cy="1347470"/>
          </a:xfrm>
          <a:custGeom>
            <a:avLst/>
            <a:gdLst/>
            <a:ahLst/>
            <a:cxnLst/>
            <a:rect l="l" t="t" r="r" b="b"/>
            <a:pathLst>
              <a:path w="8827135" h="1347470">
                <a:moveTo>
                  <a:pt x="0" y="1347215"/>
                </a:moveTo>
                <a:lnTo>
                  <a:pt x="8827008" y="1347215"/>
                </a:lnTo>
                <a:lnTo>
                  <a:pt x="8827008" y="0"/>
                </a:lnTo>
                <a:lnTo>
                  <a:pt x="0" y="0"/>
                </a:lnTo>
                <a:lnTo>
                  <a:pt x="0" y="134721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6651" y="318973"/>
            <a:ext cx="833310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255"/>
              </a:lnSpc>
              <a:spcBef>
                <a:spcPts val="100"/>
              </a:spcBef>
            </a:pPr>
            <a:r>
              <a:rPr sz="3600" spc="-5" dirty="0"/>
              <a:t>Decreased levels of </a:t>
            </a:r>
            <a:r>
              <a:rPr sz="3600" spc="-10" dirty="0"/>
              <a:t>daily </a:t>
            </a:r>
            <a:r>
              <a:rPr sz="3600" dirty="0"/>
              <a:t>energy</a:t>
            </a:r>
            <a:r>
              <a:rPr sz="3600" spc="-30" dirty="0"/>
              <a:t> </a:t>
            </a:r>
            <a:r>
              <a:rPr sz="3600" spc="-5" dirty="0"/>
              <a:t>expenditure</a:t>
            </a:r>
            <a:endParaRPr sz="3600"/>
          </a:p>
          <a:p>
            <a:pPr algn="ctr">
              <a:lnSpc>
                <a:spcPts val="2335"/>
              </a:lnSpc>
            </a:pPr>
            <a:r>
              <a:rPr sz="2000" spc="-10" dirty="0"/>
              <a:t>(James </a:t>
            </a:r>
            <a:r>
              <a:rPr sz="2000" spc="-5" dirty="0"/>
              <a:t>1995 in: </a:t>
            </a:r>
            <a:r>
              <a:rPr sz="2000" spc="-10" dirty="0"/>
              <a:t>Hardman </a:t>
            </a:r>
            <a:r>
              <a:rPr sz="2000" spc="-5" dirty="0"/>
              <a:t>and </a:t>
            </a:r>
            <a:r>
              <a:rPr sz="2000" spc="-10" dirty="0"/>
              <a:t>Stencil</a:t>
            </a:r>
            <a:r>
              <a:rPr sz="2000" spc="130" dirty="0"/>
              <a:t> </a:t>
            </a:r>
            <a:r>
              <a:rPr sz="2000" spc="-10" dirty="0"/>
              <a:t>2009)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752855" y="1615439"/>
            <a:ext cx="10823575" cy="155194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233679" marR="227965" algn="ctr">
              <a:lnSpc>
                <a:spcPts val="3460"/>
              </a:lnSpc>
              <a:spcBef>
                <a:spcPts val="220"/>
              </a:spcBef>
            </a:pPr>
            <a:r>
              <a:rPr sz="3200" spc="-30" dirty="0">
                <a:latin typeface="Calibri"/>
                <a:cs typeface="Calibri"/>
              </a:rPr>
              <a:t>Average </a:t>
            </a:r>
            <a:r>
              <a:rPr sz="3200" spc="-5" dirty="0">
                <a:latin typeface="Calibri"/>
                <a:cs typeface="Calibri"/>
              </a:rPr>
              <a:t>daily </a:t>
            </a:r>
            <a:r>
              <a:rPr sz="3200" spc="-10" dirty="0">
                <a:latin typeface="Calibri"/>
                <a:cs typeface="Calibri"/>
              </a:rPr>
              <a:t>decline </a:t>
            </a:r>
            <a:r>
              <a:rPr sz="3200" spc="-5" dirty="0">
                <a:latin typeface="Calibri"/>
                <a:cs typeface="Calibri"/>
              </a:rPr>
              <a:t>in daily </a:t>
            </a:r>
            <a:r>
              <a:rPr sz="3200" spc="-15" dirty="0">
                <a:latin typeface="Calibri"/>
                <a:cs typeface="Calibri"/>
              </a:rPr>
              <a:t>energy expenditure </a:t>
            </a:r>
            <a:r>
              <a:rPr sz="3200" spc="-5" dirty="0">
                <a:latin typeface="Calibri"/>
                <a:cs typeface="Calibri"/>
              </a:rPr>
              <a:t>since </a:t>
            </a:r>
            <a:r>
              <a:rPr sz="3200" spc="-15" dirty="0">
                <a:latin typeface="Calibri"/>
                <a:cs typeface="Calibri"/>
              </a:rPr>
              <a:t>1942 </a:t>
            </a:r>
            <a:r>
              <a:rPr sz="3200" spc="-10" dirty="0">
                <a:latin typeface="Calibri"/>
                <a:cs typeface="Calibri"/>
              </a:rPr>
              <a:t>to  1995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800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kcal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3200" spc="-15" dirty="0">
                <a:latin typeface="Calibri"/>
                <a:cs typeface="Calibri"/>
              </a:rPr>
              <a:t>(equivalent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spc="-15" dirty="0">
                <a:latin typeface="Calibri"/>
                <a:cs typeface="Calibri"/>
              </a:rPr>
              <a:t>walking </a:t>
            </a:r>
            <a:r>
              <a:rPr sz="3200" spc="-10" dirty="0">
                <a:latin typeface="Calibri"/>
                <a:cs typeface="Calibri"/>
              </a:rPr>
              <a:t>10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miles).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26935" y="3310128"/>
            <a:ext cx="4632960" cy="3328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855" y="3246120"/>
            <a:ext cx="5510784" cy="3474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31720" y="170687"/>
            <a:ext cx="7885430" cy="704215"/>
          </a:xfrm>
          <a:custGeom>
            <a:avLst/>
            <a:gdLst/>
            <a:ahLst/>
            <a:cxnLst/>
            <a:rect l="l" t="t" r="r" b="b"/>
            <a:pathLst>
              <a:path w="7885430" h="704215">
                <a:moveTo>
                  <a:pt x="0" y="704087"/>
                </a:moveTo>
                <a:lnTo>
                  <a:pt x="7885176" y="704087"/>
                </a:lnTo>
                <a:lnTo>
                  <a:pt x="7885176" y="0"/>
                </a:lnTo>
                <a:lnTo>
                  <a:pt x="0" y="0"/>
                </a:lnTo>
                <a:lnTo>
                  <a:pt x="0" y="704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1630" y="114757"/>
            <a:ext cx="52444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0" spc="-5" dirty="0">
                <a:latin typeface="Calibri Light"/>
                <a:cs typeface="Calibri Light"/>
              </a:rPr>
              <a:t>1960s </a:t>
            </a:r>
            <a:r>
              <a:rPr sz="4300" b="0" spc="-40" dirty="0">
                <a:latin typeface="Calibri Light"/>
                <a:cs typeface="Calibri Light"/>
              </a:rPr>
              <a:t>children’s</a:t>
            </a:r>
            <a:r>
              <a:rPr sz="4300" b="0" spc="-70" dirty="0">
                <a:latin typeface="Calibri Light"/>
                <a:cs typeface="Calibri Light"/>
              </a:rPr>
              <a:t> </a:t>
            </a:r>
            <a:r>
              <a:rPr sz="4300" b="0" dirty="0">
                <a:latin typeface="Calibri Light"/>
                <a:cs typeface="Calibri Light"/>
              </a:rPr>
              <a:t>activity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79" y="1060703"/>
            <a:ext cx="6013704" cy="4443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8879" y="1655064"/>
            <a:ext cx="5269992" cy="506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5400" y="2395727"/>
            <a:ext cx="6922008" cy="432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1888" y="353568"/>
            <a:ext cx="7888605" cy="707390"/>
          </a:xfrm>
          <a:custGeom>
            <a:avLst/>
            <a:gdLst/>
            <a:ahLst/>
            <a:cxnLst/>
            <a:rect l="l" t="t" r="r" b="b"/>
            <a:pathLst>
              <a:path w="7888605" h="707390">
                <a:moveTo>
                  <a:pt x="0" y="707135"/>
                </a:moveTo>
                <a:lnTo>
                  <a:pt x="7888223" y="707135"/>
                </a:lnTo>
                <a:lnTo>
                  <a:pt x="7888223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77209" y="298526"/>
            <a:ext cx="50342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0" spc="-5" dirty="0">
                <a:latin typeface="Calibri Light"/>
                <a:cs typeface="Calibri Light"/>
              </a:rPr>
              <a:t>202</a:t>
            </a:r>
            <a:r>
              <a:rPr lang="en-GB" sz="4300" b="0" spc="-5" dirty="0">
                <a:latin typeface="Calibri Light"/>
                <a:cs typeface="Calibri Light"/>
              </a:rPr>
              <a:t>1</a:t>
            </a:r>
            <a:r>
              <a:rPr sz="4300" b="0" spc="-5" dirty="0">
                <a:latin typeface="Calibri Light"/>
                <a:cs typeface="Calibri Light"/>
              </a:rPr>
              <a:t> </a:t>
            </a:r>
            <a:r>
              <a:rPr sz="4300" b="0" spc="-40" dirty="0">
                <a:latin typeface="Calibri Light"/>
                <a:cs typeface="Calibri Light"/>
              </a:rPr>
              <a:t>children’s</a:t>
            </a:r>
            <a:r>
              <a:rPr sz="4300" b="0" spc="-65" dirty="0">
                <a:latin typeface="Calibri Light"/>
                <a:cs typeface="Calibri Light"/>
              </a:rPr>
              <a:t> </a:t>
            </a:r>
            <a:r>
              <a:rPr sz="4300" b="0" dirty="0">
                <a:latin typeface="Calibri Light"/>
                <a:cs typeface="Calibri Light"/>
              </a:rPr>
              <a:t>activity</a:t>
            </a:r>
            <a:endParaRPr sz="43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1466088"/>
            <a:ext cx="5782056" cy="3849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3495" y="2292095"/>
            <a:ext cx="6513576" cy="434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1808" y="2959607"/>
            <a:ext cx="6589776" cy="3721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1888" y="353568"/>
            <a:ext cx="7888605" cy="70739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0" rIns="0" bIns="0" rtlCol="0">
            <a:spAutoFit/>
          </a:bodyPr>
          <a:lstStyle/>
          <a:p>
            <a:pPr marL="2566035">
              <a:lnSpc>
                <a:spcPts val="4825"/>
              </a:lnSpc>
            </a:pPr>
            <a:r>
              <a:rPr sz="4300" b="0" spc="-35" dirty="0">
                <a:latin typeface="Calibri Light"/>
                <a:cs typeface="Calibri Light"/>
              </a:rPr>
              <a:t>Watching</a:t>
            </a:r>
            <a:r>
              <a:rPr sz="4300" b="0" dirty="0">
                <a:latin typeface="Calibri Light"/>
                <a:cs typeface="Calibri Light"/>
              </a:rPr>
              <a:t> </a:t>
            </a:r>
            <a:r>
              <a:rPr sz="4300" b="0" spc="-10" dirty="0">
                <a:latin typeface="Calibri Light"/>
                <a:cs typeface="Calibri Light"/>
              </a:rPr>
              <a:t>TV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215" y="1155191"/>
            <a:ext cx="7141464" cy="560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75503" y="2612135"/>
            <a:ext cx="6912864" cy="389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40495" y="1533144"/>
            <a:ext cx="2743200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alibri"/>
                <a:cs typeface="Calibri"/>
              </a:rPr>
              <a:t>2.5 </a:t>
            </a:r>
            <a:r>
              <a:rPr sz="1800" spc="-20" dirty="0">
                <a:latin typeface="Calibri"/>
                <a:cs typeface="Calibri"/>
              </a:rPr>
              <a:t>TVs </a:t>
            </a:r>
            <a:r>
              <a:rPr sz="1800" spc="-10" dirty="0">
                <a:latin typeface="Calibri"/>
                <a:cs typeface="Calibri"/>
              </a:rPr>
              <a:t>per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average</a:t>
            </a:r>
            <a:endParaRPr sz="18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household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9327" y="332231"/>
            <a:ext cx="1679448" cy="78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2176" y="292608"/>
            <a:ext cx="8366759" cy="1228725"/>
          </a:xfrm>
          <a:custGeom>
            <a:avLst/>
            <a:gdLst/>
            <a:ahLst/>
            <a:cxnLst/>
            <a:rect l="l" t="t" r="r" b="b"/>
            <a:pathLst>
              <a:path w="8366759" h="1228725">
                <a:moveTo>
                  <a:pt x="0" y="1228344"/>
                </a:moveTo>
                <a:lnTo>
                  <a:pt x="8366759" y="1228344"/>
                </a:lnTo>
                <a:lnTo>
                  <a:pt x="8366759" y="0"/>
                </a:lnTo>
                <a:lnTo>
                  <a:pt x="0" y="0"/>
                </a:lnTo>
                <a:lnTo>
                  <a:pt x="0" y="1228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9828" rIns="0" bIns="0" rtlCol="0">
            <a:spAutoFit/>
          </a:bodyPr>
          <a:lstStyle/>
          <a:p>
            <a:pPr marL="2059939" algn="ctr">
              <a:lnSpc>
                <a:spcPct val="100000"/>
              </a:lnSpc>
              <a:spcBef>
                <a:spcPts val="1814"/>
              </a:spcBef>
            </a:pPr>
            <a:r>
              <a:rPr sz="3400" spc="-130" dirty="0">
                <a:solidFill>
                  <a:srgbClr val="00AD9E"/>
                </a:solidFill>
                <a:latin typeface="Arial"/>
                <a:cs typeface="Arial"/>
              </a:rPr>
              <a:t>Time</a:t>
            </a:r>
            <a:r>
              <a:rPr sz="3400" spc="-325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400" spc="-125" dirty="0">
                <a:solidFill>
                  <a:srgbClr val="00AD9E"/>
                </a:solidFill>
                <a:latin typeface="Arial"/>
                <a:cs typeface="Arial"/>
              </a:rPr>
              <a:t>spent</a:t>
            </a:r>
            <a:r>
              <a:rPr sz="3400" spc="-360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400" spc="-130" dirty="0">
                <a:solidFill>
                  <a:srgbClr val="00AD9E"/>
                </a:solidFill>
                <a:latin typeface="Arial"/>
                <a:cs typeface="Arial"/>
              </a:rPr>
              <a:t>sedentary</a:t>
            </a:r>
            <a:r>
              <a:rPr sz="3400" spc="-370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400" spc="-65" dirty="0">
                <a:solidFill>
                  <a:srgbClr val="00AD9E"/>
                </a:solidFill>
                <a:latin typeface="Arial"/>
                <a:cs typeface="Arial"/>
              </a:rPr>
              <a:t>in</a:t>
            </a:r>
            <a:r>
              <a:rPr sz="3400" spc="-325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400" spc="-125" dirty="0">
                <a:solidFill>
                  <a:srgbClr val="00AD9E"/>
                </a:solidFill>
                <a:latin typeface="Arial"/>
                <a:cs typeface="Arial"/>
              </a:rPr>
              <a:t>leisure</a:t>
            </a:r>
            <a:r>
              <a:rPr sz="3400" spc="-370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400" spc="-110" dirty="0">
                <a:solidFill>
                  <a:srgbClr val="00AD9E"/>
                </a:solidFill>
                <a:latin typeface="Arial"/>
                <a:cs typeface="Arial"/>
              </a:rPr>
              <a:t>time</a:t>
            </a:r>
            <a:r>
              <a:rPr sz="3400" spc="-300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00AD9E"/>
                </a:solidFill>
                <a:latin typeface="Arial"/>
                <a:cs typeface="Arial"/>
              </a:rPr>
              <a:t>(6</a:t>
            </a:r>
            <a:r>
              <a:rPr sz="1800" spc="-305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00AD9E"/>
                </a:solidFill>
                <a:latin typeface="Arial"/>
                <a:cs typeface="Arial"/>
              </a:rPr>
              <a:t>hoursor</a:t>
            </a:r>
            <a:r>
              <a:rPr sz="1800" spc="-335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00AD9E"/>
                </a:solidFill>
                <a:latin typeface="Arial"/>
                <a:cs typeface="Arial"/>
              </a:rPr>
              <a:t>more)</a:t>
            </a:r>
            <a:endParaRPr sz="1800">
              <a:latin typeface="Arial"/>
              <a:cs typeface="Arial"/>
            </a:endParaRPr>
          </a:p>
          <a:p>
            <a:pPr marL="2059939" marR="13335" algn="ctr">
              <a:lnSpc>
                <a:spcPct val="100000"/>
              </a:lnSpc>
              <a:spcBef>
                <a:spcPts val="815"/>
              </a:spcBef>
            </a:pPr>
            <a:r>
              <a:rPr sz="1600" b="1" dirty="0">
                <a:latin typeface="Arial"/>
                <a:cs typeface="Arial"/>
              </a:rPr>
              <a:t>Children aged </a:t>
            </a:r>
            <a:r>
              <a:rPr sz="1600" b="1" spc="-5" dirty="0">
                <a:latin typeface="Arial"/>
                <a:cs typeface="Arial"/>
              </a:rPr>
              <a:t>2-15 </a:t>
            </a:r>
            <a:r>
              <a:rPr sz="1600" b="1" spc="-15" dirty="0">
                <a:latin typeface="Arial"/>
                <a:cs typeface="Arial"/>
              </a:rPr>
              <a:t>years;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15" y="1932432"/>
            <a:ext cx="11871960" cy="455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9327" y="332231"/>
            <a:ext cx="1679448" cy="78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5303" y="176784"/>
            <a:ext cx="6913245" cy="1079500"/>
          </a:xfrm>
          <a:custGeom>
            <a:avLst/>
            <a:gdLst/>
            <a:ahLst/>
            <a:cxnLst/>
            <a:rect l="l" t="t" r="r" b="b"/>
            <a:pathLst>
              <a:path w="6913245" h="1079500">
                <a:moveTo>
                  <a:pt x="0" y="1078992"/>
                </a:moveTo>
                <a:lnTo>
                  <a:pt x="6912864" y="1078992"/>
                </a:lnTo>
                <a:lnTo>
                  <a:pt x="6912864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771" rIns="0" bIns="0" rtlCol="0">
            <a:spAutoFit/>
          </a:bodyPr>
          <a:lstStyle/>
          <a:p>
            <a:pPr marL="1891664" algn="ctr">
              <a:lnSpc>
                <a:spcPct val="100000"/>
              </a:lnSpc>
              <a:spcBef>
                <a:spcPts val="95"/>
              </a:spcBef>
            </a:pPr>
            <a:r>
              <a:rPr sz="3200" spc="-150" dirty="0">
                <a:solidFill>
                  <a:srgbClr val="00AD9E"/>
                </a:solidFill>
                <a:latin typeface="Arial"/>
                <a:cs typeface="Arial"/>
              </a:rPr>
              <a:t>Trends</a:t>
            </a:r>
            <a:r>
              <a:rPr sz="3200" spc="-340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200" spc="-75" dirty="0">
                <a:solidFill>
                  <a:srgbClr val="00AD9E"/>
                </a:solidFill>
                <a:latin typeface="Arial"/>
                <a:cs typeface="Arial"/>
              </a:rPr>
              <a:t>in</a:t>
            </a:r>
            <a:r>
              <a:rPr sz="3200" spc="-325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00AD9E"/>
                </a:solidFill>
                <a:latin typeface="Arial"/>
                <a:cs typeface="Arial"/>
              </a:rPr>
              <a:t>travel</a:t>
            </a:r>
            <a:r>
              <a:rPr sz="3200" spc="-340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200" spc="-75" dirty="0">
                <a:solidFill>
                  <a:srgbClr val="00AD9E"/>
                </a:solidFill>
                <a:latin typeface="Arial"/>
                <a:cs typeface="Arial"/>
              </a:rPr>
              <a:t>to</a:t>
            </a:r>
            <a:r>
              <a:rPr sz="3200" spc="-325" dirty="0">
                <a:solidFill>
                  <a:srgbClr val="00AD9E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00AD9E"/>
                </a:solidFill>
                <a:latin typeface="Arial"/>
                <a:cs typeface="Arial"/>
              </a:rPr>
              <a:t>school</a:t>
            </a:r>
            <a:endParaRPr sz="3200">
              <a:latin typeface="Arial"/>
              <a:cs typeface="Arial"/>
            </a:endParaRPr>
          </a:p>
          <a:p>
            <a:pPr marL="1891664" marR="8890" algn="ctr">
              <a:lnSpc>
                <a:spcPct val="100000"/>
              </a:lnSpc>
              <a:spcBef>
                <a:spcPts val="40"/>
              </a:spcBef>
            </a:pPr>
            <a:r>
              <a:rPr sz="1600" b="1" dirty="0">
                <a:latin typeface="Arial"/>
                <a:cs typeface="Arial"/>
              </a:rPr>
              <a:t>Children aged </a:t>
            </a:r>
            <a:r>
              <a:rPr sz="1600" b="1" spc="-15" dirty="0">
                <a:latin typeface="Arial"/>
                <a:cs typeface="Arial"/>
              </a:rPr>
              <a:t>5-16years; </a:t>
            </a:r>
            <a:r>
              <a:rPr sz="1600" b="1" spc="-5" dirty="0">
                <a:latin typeface="Arial"/>
                <a:cs typeface="Arial"/>
              </a:rPr>
              <a:t>2002 to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511" y="1386838"/>
            <a:ext cx="11591544" cy="5361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559" y="3831335"/>
            <a:ext cx="10921365" cy="2707005"/>
          </a:xfrm>
          <a:custGeom>
            <a:avLst/>
            <a:gdLst/>
            <a:ahLst/>
            <a:cxnLst/>
            <a:rect l="l" t="t" r="r" b="b"/>
            <a:pathLst>
              <a:path w="10921365" h="2707004">
                <a:moveTo>
                  <a:pt x="0" y="2706624"/>
                </a:moveTo>
                <a:lnTo>
                  <a:pt x="10920984" y="2706624"/>
                </a:lnTo>
                <a:lnTo>
                  <a:pt x="10920984" y="0"/>
                </a:lnTo>
                <a:lnTo>
                  <a:pt x="0" y="0"/>
                </a:lnTo>
                <a:lnTo>
                  <a:pt x="0" y="2706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8113" y="3769563"/>
            <a:ext cx="10656570" cy="272097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127635">
              <a:lnSpc>
                <a:spcPct val="90100"/>
              </a:lnSpc>
              <a:spcBef>
                <a:spcPts val="590"/>
              </a:spcBef>
              <a:tabLst>
                <a:tab pos="7506334" algn="l"/>
              </a:tabLst>
            </a:pPr>
            <a:r>
              <a:rPr sz="4100" i="1" spc="-50" dirty="0">
                <a:latin typeface="Calibri"/>
                <a:cs typeface="Calibri"/>
              </a:rPr>
              <a:t>“We </a:t>
            </a:r>
            <a:r>
              <a:rPr sz="4100" i="1" spc="-10" dirty="0">
                <a:latin typeface="Calibri"/>
                <a:cs typeface="Calibri"/>
              </a:rPr>
              <a:t>in </a:t>
            </a:r>
            <a:r>
              <a:rPr sz="4100" i="1" dirty="0">
                <a:latin typeface="Calibri"/>
                <a:cs typeface="Calibri"/>
              </a:rPr>
              <a:t>the </a:t>
            </a:r>
            <a:r>
              <a:rPr sz="4100" i="1" spc="-55" dirty="0">
                <a:latin typeface="Calibri"/>
                <a:cs typeface="Calibri"/>
              </a:rPr>
              <a:t>West </a:t>
            </a:r>
            <a:r>
              <a:rPr sz="4100" i="1" spc="-5" dirty="0">
                <a:latin typeface="Calibri"/>
                <a:cs typeface="Calibri"/>
              </a:rPr>
              <a:t>are </a:t>
            </a:r>
            <a:r>
              <a:rPr sz="4100" i="1" dirty="0">
                <a:latin typeface="Calibri"/>
                <a:cs typeface="Calibri"/>
              </a:rPr>
              <a:t>the </a:t>
            </a:r>
            <a:r>
              <a:rPr sz="4100" i="1" spc="-10" dirty="0">
                <a:latin typeface="Calibri"/>
                <a:cs typeface="Calibri"/>
              </a:rPr>
              <a:t>first </a:t>
            </a:r>
            <a:r>
              <a:rPr sz="4100" i="1" dirty="0">
                <a:latin typeface="Calibri"/>
                <a:cs typeface="Calibri"/>
              </a:rPr>
              <a:t>generation in </a:t>
            </a:r>
            <a:r>
              <a:rPr sz="4100" i="1" spc="-5" dirty="0">
                <a:latin typeface="Calibri"/>
                <a:cs typeface="Calibri"/>
              </a:rPr>
              <a:t>human  </a:t>
            </a:r>
            <a:r>
              <a:rPr sz="4100" i="1" spc="-15" dirty="0">
                <a:latin typeface="Calibri"/>
                <a:cs typeface="Calibri"/>
              </a:rPr>
              <a:t>history </a:t>
            </a:r>
            <a:r>
              <a:rPr sz="4100" i="1" dirty="0">
                <a:latin typeface="Calibri"/>
                <a:cs typeface="Calibri"/>
              </a:rPr>
              <a:t>in which the mass </a:t>
            </a:r>
            <a:r>
              <a:rPr sz="4100" i="1" spc="-5" dirty="0">
                <a:latin typeface="Calibri"/>
                <a:cs typeface="Calibri"/>
              </a:rPr>
              <a:t>of </a:t>
            </a:r>
            <a:r>
              <a:rPr sz="4100" i="1" dirty="0">
                <a:latin typeface="Calibri"/>
                <a:cs typeface="Calibri"/>
              </a:rPr>
              <a:t>the </a:t>
            </a:r>
            <a:r>
              <a:rPr sz="4100" i="1" spc="-5" dirty="0">
                <a:latin typeface="Calibri"/>
                <a:cs typeface="Calibri"/>
              </a:rPr>
              <a:t>population has </a:t>
            </a:r>
            <a:r>
              <a:rPr sz="4100" i="1" spc="-30" dirty="0">
                <a:latin typeface="Calibri"/>
                <a:cs typeface="Calibri"/>
              </a:rPr>
              <a:t>to  </a:t>
            </a:r>
            <a:r>
              <a:rPr sz="4100" i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deliberately </a:t>
            </a:r>
            <a:r>
              <a:rPr sz="4100" i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exercise</a:t>
            </a:r>
            <a:r>
              <a:rPr sz="4100" i="1" spc="-25" dirty="0">
                <a:latin typeface="Calibri"/>
                <a:cs typeface="Calibri"/>
              </a:rPr>
              <a:t> </a:t>
            </a:r>
            <a:r>
              <a:rPr sz="4100" i="1" spc="-30" dirty="0">
                <a:latin typeface="Calibri"/>
                <a:cs typeface="Calibri"/>
              </a:rPr>
              <a:t>to</a:t>
            </a:r>
            <a:r>
              <a:rPr sz="4100" i="1" spc="40" dirty="0">
                <a:latin typeface="Calibri"/>
                <a:cs typeface="Calibri"/>
              </a:rPr>
              <a:t> </a:t>
            </a:r>
            <a:r>
              <a:rPr sz="4100" i="1" dirty="0">
                <a:latin typeface="Calibri"/>
                <a:cs typeface="Calibri"/>
              </a:rPr>
              <a:t>be </a:t>
            </a:r>
            <a:r>
              <a:rPr sz="4100" i="1" spc="-40" dirty="0">
                <a:latin typeface="Calibri"/>
                <a:cs typeface="Calibri"/>
              </a:rPr>
              <a:t>healthy.	</a:t>
            </a:r>
            <a:r>
              <a:rPr sz="4100" i="1" dirty="0">
                <a:latin typeface="Calibri"/>
                <a:cs typeface="Calibri"/>
              </a:rPr>
              <a:t>How </a:t>
            </a:r>
            <a:r>
              <a:rPr sz="4100" i="1" spc="-15" dirty="0">
                <a:latin typeface="Calibri"/>
                <a:cs typeface="Calibri"/>
              </a:rPr>
              <a:t>can  </a:t>
            </a:r>
            <a:r>
              <a:rPr sz="4100" i="1" spc="-20" dirty="0">
                <a:latin typeface="Calibri"/>
                <a:cs typeface="Calibri"/>
              </a:rPr>
              <a:t>society’s </a:t>
            </a:r>
            <a:r>
              <a:rPr sz="4100" i="1" spc="-10" dirty="0">
                <a:latin typeface="Calibri"/>
                <a:cs typeface="Calibri"/>
              </a:rPr>
              <a:t>collective </a:t>
            </a:r>
            <a:r>
              <a:rPr sz="4100" i="1" spc="-15" dirty="0">
                <a:latin typeface="Calibri"/>
                <a:cs typeface="Calibri"/>
              </a:rPr>
              <a:t>adaptations</a:t>
            </a:r>
            <a:r>
              <a:rPr sz="4100" i="1" spc="25" dirty="0">
                <a:latin typeface="Calibri"/>
                <a:cs typeface="Calibri"/>
              </a:rPr>
              <a:t> </a:t>
            </a:r>
            <a:r>
              <a:rPr sz="4100" i="1" spc="-5" dirty="0">
                <a:latin typeface="Calibri"/>
                <a:cs typeface="Calibri"/>
              </a:rPr>
              <a:t>match?”</a:t>
            </a:r>
            <a:endParaRPr sz="4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1900" spc="-5" dirty="0">
                <a:latin typeface="Calibri"/>
                <a:cs typeface="Calibri"/>
              </a:rPr>
              <a:t>Morris</a:t>
            </a:r>
            <a:r>
              <a:rPr sz="1900" spc="-9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2009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5535" y="137160"/>
            <a:ext cx="58420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1888" y="353568"/>
            <a:ext cx="7888605" cy="707390"/>
          </a:xfrm>
          <a:custGeom>
            <a:avLst/>
            <a:gdLst/>
            <a:ahLst/>
            <a:cxnLst/>
            <a:rect l="l" t="t" r="r" b="b"/>
            <a:pathLst>
              <a:path w="7888605" h="707390">
                <a:moveTo>
                  <a:pt x="0" y="707135"/>
                </a:moveTo>
                <a:lnTo>
                  <a:pt x="7888223" y="707135"/>
                </a:lnTo>
                <a:lnTo>
                  <a:pt x="7888223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50816" y="298526"/>
            <a:ext cx="36874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0" spc="-5" dirty="0">
                <a:latin typeface="Calibri Light"/>
                <a:cs typeface="Calibri Light"/>
              </a:rPr>
              <a:t>A </a:t>
            </a:r>
            <a:r>
              <a:rPr sz="4300" b="0" spc="-25" dirty="0">
                <a:latin typeface="Calibri Light"/>
                <a:cs typeface="Calibri Light"/>
              </a:rPr>
              <a:t>perfect storm?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27" y="1328927"/>
            <a:ext cx="3474720" cy="1956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7424" y="2965704"/>
            <a:ext cx="4230624" cy="35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0" y="1249680"/>
            <a:ext cx="5873496" cy="288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736" y="48766"/>
            <a:ext cx="9055608" cy="6760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00871" y="3736847"/>
            <a:ext cx="3599815" cy="2956560"/>
          </a:xfrm>
          <a:custGeom>
            <a:avLst/>
            <a:gdLst/>
            <a:ahLst/>
            <a:cxnLst/>
            <a:rect l="l" t="t" r="r" b="b"/>
            <a:pathLst>
              <a:path w="3599815" h="2956559">
                <a:moveTo>
                  <a:pt x="0" y="2956560"/>
                </a:moveTo>
                <a:lnTo>
                  <a:pt x="3599687" y="2956560"/>
                </a:lnTo>
                <a:lnTo>
                  <a:pt x="3599687" y="0"/>
                </a:lnTo>
                <a:lnTo>
                  <a:pt x="0" y="0"/>
                </a:lnTo>
                <a:lnTo>
                  <a:pt x="0" y="295656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48776" y="3983482"/>
            <a:ext cx="3272790" cy="225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“To </a:t>
            </a:r>
            <a:r>
              <a:rPr sz="2400" spc="-25" dirty="0">
                <a:solidFill>
                  <a:srgbClr val="FFFF00"/>
                </a:solidFill>
                <a:latin typeface="Calibri"/>
                <a:cs typeface="Calibri"/>
              </a:rPr>
              <a:t>keep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body</a:t>
            </a:r>
            <a:endParaRPr sz="2400">
              <a:latin typeface="Calibri"/>
              <a:cs typeface="Calibri"/>
            </a:endParaRPr>
          </a:p>
          <a:p>
            <a:pPr marL="12065" marR="172085" indent="-2540" algn="ctr">
              <a:lnSpc>
                <a:spcPct val="99800"/>
              </a:lnSpc>
              <a:spcBef>
                <a:spcPts val="5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good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health is a  </a:t>
            </a:r>
            <a:r>
              <a:rPr sz="2400" spc="-15" dirty="0">
                <a:solidFill>
                  <a:srgbClr val="FFFF00"/>
                </a:solidFill>
                <a:latin typeface="Calibri"/>
                <a:cs typeface="Calibri"/>
              </a:rPr>
              <a:t>duty...otherwise 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FFFF00"/>
                </a:solidFill>
                <a:latin typeface="Calibri"/>
                <a:cs typeface="Calibri"/>
              </a:rPr>
              <a:t>shall  not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be able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00"/>
                </a:solidFill>
                <a:latin typeface="Calibri"/>
                <a:cs typeface="Calibri"/>
              </a:rPr>
              <a:t>keep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our  mind </a:t>
            </a:r>
            <a:r>
              <a:rPr sz="2400" spc="-15" dirty="0">
                <a:solidFill>
                  <a:srgbClr val="FFFF00"/>
                </a:solidFill>
                <a:latin typeface="Calibri"/>
                <a:cs typeface="Calibri"/>
              </a:rPr>
              <a:t>strong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sz="2400" spc="-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clear</a:t>
            </a:r>
            <a:r>
              <a:rPr sz="4350" spc="-89" baseline="4789" dirty="0">
                <a:solidFill>
                  <a:srgbClr val="FFFF00"/>
                </a:solidFill>
                <a:latin typeface="Calibri"/>
                <a:cs typeface="Calibri"/>
              </a:rPr>
              <a:t>.”</a:t>
            </a:r>
            <a:endParaRPr sz="4350" baseline="4789">
              <a:latin typeface="Calibri"/>
              <a:cs typeface="Calibri"/>
            </a:endParaRPr>
          </a:p>
          <a:p>
            <a:pPr marL="1798955">
              <a:lnSpc>
                <a:spcPct val="100000"/>
              </a:lnSpc>
              <a:spcBef>
                <a:spcPts val="330"/>
              </a:spcBef>
            </a:pPr>
            <a:r>
              <a:rPr sz="1850" spc="0" dirty="0">
                <a:solidFill>
                  <a:srgbClr val="FFFF00"/>
                </a:solidFill>
                <a:latin typeface="Calibri"/>
                <a:cs typeface="Calibri"/>
              </a:rPr>
              <a:t>Buddha </a:t>
            </a:r>
            <a:r>
              <a:rPr sz="1850" spc="5" dirty="0">
                <a:solidFill>
                  <a:srgbClr val="FFFF00"/>
                </a:solidFill>
                <a:latin typeface="Calibri"/>
                <a:cs typeface="Calibri"/>
              </a:rPr>
              <a:t>600</a:t>
            </a:r>
            <a:r>
              <a:rPr sz="1850" spc="-11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00"/>
                </a:solidFill>
                <a:latin typeface="Calibri"/>
                <a:cs typeface="Calibri"/>
              </a:rPr>
              <a:t>BC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66815" y="94488"/>
            <a:ext cx="6251575" cy="1780539"/>
          </a:xfrm>
          <a:custGeom>
            <a:avLst/>
            <a:gdLst/>
            <a:ahLst/>
            <a:cxnLst/>
            <a:rect l="l" t="t" r="r" b="b"/>
            <a:pathLst>
              <a:path w="6251575" h="1780539">
                <a:moveTo>
                  <a:pt x="0" y="1780031"/>
                </a:moveTo>
                <a:lnTo>
                  <a:pt x="6251447" y="1780031"/>
                </a:lnTo>
                <a:lnTo>
                  <a:pt x="6251447" y="0"/>
                </a:lnTo>
                <a:lnTo>
                  <a:pt x="0" y="0"/>
                </a:lnTo>
                <a:lnTo>
                  <a:pt x="0" y="1780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556250" marR="5080">
              <a:lnSpc>
                <a:spcPct val="90000"/>
              </a:lnSpc>
              <a:spcBef>
                <a:spcPts val="459"/>
              </a:spcBef>
            </a:pPr>
            <a:r>
              <a:rPr sz="3000" spc="-5" dirty="0"/>
              <a:t>Philosophers and </a:t>
            </a:r>
            <a:r>
              <a:rPr sz="3000" spc="-10" dirty="0"/>
              <a:t>physicians </a:t>
            </a:r>
            <a:r>
              <a:rPr sz="3000" spc="-25" dirty="0"/>
              <a:t>have  </a:t>
            </a:r>
            <a:r>
              <a:rPr sz="3000" spc="-5" dirty="0"/>
              <a:t>known about </a:t>
            </a:r>
            <a:r>
              <a:rPr sz="3000" dirty="0"/>
              <a:t>the </a:t>
            </a:r>
            <a:r>
              <a:rPr sz="3000" spc="-5" dirty="0"/>
              <a:t>connection </a:t>
            </a:r>
            <a:r>
              <a:rPr sz="3000" spc="-15" dirty="0"/>
              <a:t>between  physical </a:t>
            </a:r>
            <a:r>
              <a:rPr sz="3000" spc="-5" dirty="0"/>
              <a:t>activity and </a:t>
            </a:r>
            <a:r>
              <a:rPr sz="3000" dirty="0"/>
              <a:t>health</a:t>
            </a:r>
            <a:r>
              <a:rPr sz="3000" spc="-145" dirty="0"/>
              <a:t> </a:t>
            </a:r>
            <a:r>
              <a:rPr sz="3000" spc="-5" dirty="0"/>
              <a:t>throughout  </a:t>
            </a:r>
            <a:r>
              <a:rPr sz="3000" spc="-15" dirty="0"/>
              <a:t>recorded</a:t>
            </a:r>
            <a:r>
              <a:rPr sz="3000" spc="-30" dirty="0"/>
              <a:t> </a:t>
            </a:r>
            <a:r>
              <a:rPr sz="3000" spc="-5" dirty="0"/>
              <a:t>history</a:t>
            </a:r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5242559" y="3456430"/>
            <a:ext cx="3136900" cy="3325495"/>
          </a:xfrm>
          <a:custGeom>
            <a:avLst/>
            <a:gdLst/>
            <a:ahLst/>
            <a:cxnLst/>
            <a:rect l="l" t="t" r="r" b="b"/>
            <a:pathLst>
              <a:path w="3136900" h="3325495">
                <a:moveTo>
                  <a:pt x="0" y="3325367"/>
                </a:moveTo>
                <a:lnTo>
                  <a:pt x="3136391" y="3325367"/>
                </a:lnTo>
                <a:lnTo>
                  <a:pt x="3136391" y="0"/>
                </a:lnTo>
                <a:lnTo>
                  <a:pt x="0" y="0"/>
                </a:lnTo>
                <a:lnTo>
                  <a:pt x="0" y="332536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23738" y="3402838"/>
            <a:ext cx="2567940" cy="25406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indent="635" algn="ctr">
              <a:lnSpc>
                <a:spcPct val="80000"/>
              </a:lnSpc>
              <a:spcBef>
                <a:spcPts val="695"/>
              </a:spcBef>
            </a:pP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“Lack of activity  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destroys </a:t>
            </a:r>
            <a:r>
              <a:rPr sz="2500" dirty="0">
                <a:solidFill>
                  <a:srgbClr val="FFFF00"/>
                </a:solidFill>
                <a:latin typeface="Calibri"/>
                <a:cs typeface="Calibri"/>
              </a:rPr>
              <a:t>the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good 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condition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of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every 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human being while 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movement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and 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methodical 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physical  </a:t>
            </a:r>
            <a:r>
              <a:rPr sz="2500" spc="-25" dirty="0">
                <a:solidFill>
                  <a:srgbClr val="FFFF00"/>
                </a:solidFill>
                <a:latin typeface="Calibri"/>
                <a:cs typeface="Calibri"/>
              </a:rPr>
              <a:t>exercise 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save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it and 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preserve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25" dirty="0">
                <a:solidFill>
                  <a:srgbClr val="FFFF00"/>
                </a:solidFill>
                <a:latin typeface="Calibri"/>
                <a:cs typeface="Calibri"/>
              </a:rPr>
              <a:t>it”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3776" y="6253683"/>
            <a:ext cx="14541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Plato </a:t>
            </a:r>
            <a:r>
              <a:rPr sz="2200" spc="0" dirty="0">
                <a:solidFill>
                  <a:srgbClr val="FFFF00"/>
                </a:solidFill>
                <a:latin typeface="Calibri"/>
                <a:cs typeface="Calibri"/>
              </a:rPr>
              <a:t>400</a:t>
            </a:r>
            <a:r>
              <a:rPr sz="2200" spc="-1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0" dirty="0">
                <a:solidFill>
                  <a:srgbClr val="FFFF00"/>
                </a:solidFill>
                <a:latin typeface="Calibri"/>
                <a:cs typeface="Calibri"/>
              </a:rPr>
              <a:t>BC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439" y="3364990"/>
            <a:ext cx="5068824" cy="345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3800" y="512063"/>
            <a:ext cx="4803648" cy="6345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0" y="3386328"/>
            <a:ext cx="9144000" cy="27101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5250" marR="84455" indent="-7620" algn="ctr">
              <a:lnSpc>
                <a:spcPct val="100000"/>
              </a:lnSpc>
              <a:spcBef>
                <a:spcPts val="295"/>
              </a:spcBef>
            </a:pPr>
            <a:r>
              <a:rPr sz="3400" spc="-10" dirty="0">
                <a:latin typeface="Arial"/>
                <a:cs typeface="Arial"/>
              </a:rPr>
              <a:t>“In </a:t>
            </a:r>
            <a:r>
              <a:rPr sz="3400" spc="0" dirty="0">
                <a:latin typeface="Arial"/>
                <a:cs typeface="Arial"/>
              </a:rPr>
              <a:t>view </a:t>
            </a:r>
            <a:r>
              <a:rPr sz="3400" dirty="0">
                <a:latin typeface="Arial"/>
                <a:cs typeface="Arial"/>
              </a:rPr>
              <a:t>of </a:t>
            </a:r>
            <a:r>
              <a:rPr sz="3400" spc="-5" dirty="0">
                <a:latin typeface="Arial"/>
                <a:cs typeface="Arial"/>
              </a:rPr>
              <a:t>the </a:t>
            </a:r>
            <a:r>
              <a:rPr sz="3400" dirty="0">
                <a:latin typeface="Arial"/>
                <a:cs typeface="Arial"/>
              </a:rPr>
              <a:t>prevalence, global reach and  health </a:t>
            </a:r>
            <a:r>
              <a:rPr sz="3400" spc="-15" dirty="0">
                <a:latin typeface="Arial"/>
                <a:cs typeface="Arial"/>
              </a:rPr>
              <a:t>effect </a:t>
            </a:r>
            <a:r>
              <a:rPr sz="3400" dirty="0">
                <a:latin typeface="Arial"/>
                <a:cs typeface="Arial"/>
              </a:rPr>
              <a:t>of </a:t>
            </a:r>
            <a:r>
              <a:rPr sz="3400" spc="-5" dirty="0">
                <a:latin typeface="Arial"/>
                <a:cs typeface="Arial"/>
              </a:rPr>
              <a:t>physical </a:t>
            </a:r>
            <a:r>
              <a:rPr sz="3400" spc="-30" dirty="0">
                <a:latin typeface="Arial"/>
                <a:cs typeface="Arial"/>
              </a:rPr>
              <a:t>inactivity, </a:t>
            </a:r>
            <a:r>
              <a:rPr sz="3400" spc="-5" dirty="0">
                <a:latin typeface="Arial"/>
                <a:cs typeface="Arial"/>
              </a:rPr>
              <a:t>the </a:t>
            </a:r>
            <a:r>
              <a:rPr sz="3400" dirty="0">
                <a:latin typeface="Arial"/>
                <a:cs typeface="Arial"/>
              </a:rPr>
              <a:t>issue  should </a:t>
            </a:r>
            <a:r>
              <a:rPr sz="3400" spc="0" dirty="0">
                <a:latin typeface="Arial"/>
                <a:cs typeface="Arial"/>
              </a:rPr>
              <a:t>be </a:t>
            </a:r>
            <a:r>
              <a:rPr sz="3400" dirty="0">
                <a:latin typeface="Arial"/>
                <a:cs typeface="Arial"/>
              </a:rPr>
              <a:t>appropriately described </a:t>
            </a:r>
            <a:r>
              <a:rPr sz="3400" spc="0" dirty="0">
                <a:latin typeface="Arial"/>
                <a:cs typeface="Arial"/>
              </a:rPr>
              <a:t>as  </a:t>
            </a:r>
            <a:r>
              <a:rPr sz="3400" b="1" dirty="0">
                <a:latin typeface="Arial"/>
                <a:cs typeface="Arial"/>
              </a:rPr>
              <a:t>pandemic</a:t>
            </a:r>
            <a:r>
              <a:rPr sz="3400" dirty="0">
                <a:latin typeface="Arial"/>
                <a:cs typeface="Arial"/>
              </a:rPr>
              <a:t>, </a:t>
            </a:r>
            <a:r>
              <a:rPr sz="3400" spc="-15" dirty="0">
                <a:latin typeface="Arial"/>
                <a:cs typeface="Arial"/>
              </a:rPr>
              <a:t>with </a:t>
            </a:r>
            <a:r>
              <a:rPr sz="3400" dirty="0">
                <a:latin typeface="Arial"/>
                <a:cs typeface="Arial"/>
              </a:rPr>
              <a:t>far-reaching health,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economic,  </a:t>
            </a:r>
            <a:r>
              <a:rPr sz="3400" spc="-5" dirty="0">
                <a:latin typeface="Arial"/>
                <a:cs typeface="Arial"/>
              </a:rPr>
              <a:t>environmental </a:t>
            </a:r>
            <a:r>
              <a:rPr sz="3400" dirty="0">
                <a:latin typeface="Arial"/>
                <a:cs typeface="Arial"/>
              </a:rPr>
              <a:t>and social</a:t>
            </a:r>
            <a:r>
              <a:rPr sz="3400" spc="-1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consequences.”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5524" y="1523"/>
            <a:ext cx="9144000" cy="253365"/>
          </a:xfrm>
          <a:custGeom>
            <a:avLst/>
            <a:gdLst/>
            <a:ahLst/>
            <a:cxnLst/>
            <a:rect l="l" t="t" r="r" b="b"/>
            <a:pathLst>
              <a:path w="9144000" h="253365">
                <a:moveTo>
                  <a:pt x="0" y="252983"/>
                </a:moveTo>
                <a:lnTo>
                  <a:pt x="9144000" y="252983"/>
                </a:lnTo>
                <a:lnTo>
                  <a:pt x="914400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5524" y="1523"/>
            <a:ext cx="9144000" cy="253365"/>
          </a:xfrm>
          <a:custGeom>
            <a:avLst/>
            <a:gdLst/>
            <a:ahLst/>
            <a:cxnLst/>
            <a:rect l="l" t="t" r="r" b="b"/>
            <a:pathLst>
              <a:path w="9144000" h="253365">
                <a:moveTo>
                  <a:pt x="0" y="252983"/>
                </a:moveTo>
                <a:lnTo>
                  <a:pt x="9144000" y="252983"/>
                </a:lnTo>
                <a:lnTo>
                  <a:pt x="914400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0" y="252984"/>
            <a:ext cx="9144000" cy="128270"/>
          </a:xfrm>
          <a:custGeom>
            <a:avLst/>
            <a:gdLst/>
            <a:ahLst/>
            <a:cxnLst/>
            <a:rect l="l" t="t" r="r" b="b"/>
            <a:pathLst>
              <a:path w="9144000" h="128270">
                <a:moveTo>
                  <a:pt x="0" y="128016"/>
                </a:moveTo>
                <a:lnTo>
                  <a:pt x="9144000" y="128016"/>
                </a:lnTo>
                <a:lnTo>
                  <a:pt x="9144000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18907" y="6362191"/>
            <a:ext cx="8407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July</a:t>
            </a:r>
            <a:r>
              <a:rPr sz="1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2012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57"/>
            <a:ext cx="9144000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996696"/>
            <a:ext cx="4514215" cy="5861685"/>
          </a:xfrm>
          <a:custGeom>
            <a:avLst/>
            <a:gdLst/>
            <a:ahLst/>
            <a:cxnLst/>
            <a:rect l="l" t="t" r="r" b="b"/>
            <a:pathLst>
              <a:path w="4514215" h="5861684">
                <a:moveTo>
                  <a:pt x="2123313" y="0"/>
                </a:moveTo>
                <a:lnTo>
                  <a:pt x="2077945" y="559"/>
                </a:lnTo>
                <a:lnTo>
                  <a:pt x="2032786" y="2229"/>
                </a:lnTo>
                <a:lnTo>
                  <a:pt x="1987844" y="5002"/>
                </a:lnTo>
                <a:lnTo>
                  <a:pt x="1943126" y="8866"/>
                </a:lnTo>
                <a:lnTo>
                  <a:pt x="1898639" y="13813"/>
                </a:lnTo>
                <a:lnTo>
                  <a:pt x="1854391" y="19832"/>
                </a:lnTo>
                <a:lnTo>
                  <a:pt x="1810388" y="26914"/>
                </a:lnTo>
                <a:lnTo>
                  <a:pt x="1766638" y="35049"/>
                </a:lnTo>
                <a:lnTo>
                  <a:pt x="1723148" y="44226"/>
                </a:lnTo>
                <a:lnTo>
                  <a:pt x="1679925" y="54437"/>
                </a:lnTo>
                <a:lnTo>
                  <a:pt x="1636978" y="65672"/>
                </a:lnTo>
                <a:lnTo>
                  <a:pt x="1594312" y="77920"/>
                </a:lnTo>
                <a:lnTo>
                  <a:pt x="1551935" y="91172"/>
                </a:lnTo>
                <a:lnTo>
                  <a:pt x="1509854" y="105418"/>
                </a:lnTo>
                <a:lnTo>
                  <a:pt x="1468078" y="120648"/>
                </a:lnTo>
                <a:lnTo>
                  <a:pt x="1426612" y="136853"/>
                </a:lnTo>
                <a:lnTo>
                  <a:pt x="1385464" y="154023"/>
                </a:lnTo>
                <a:lnTo>
                  <a:pt x="1344642" y="172147"/>
                </a:lnTo>
                <a:lnTo>
                  <a:pt x="1304152" y="191217"/>
                </a:lnTo>
                <a:lnTo>
                  <a:pt x="1264002" y="211222"/>
                </a:lnTo>
                <a:lnTo>
                  <a:pt x="1224199" y="232152"/>
                </a:lnTo>
                <a:lnTo>
                  <a:pt x="1184751" y="253998"/>
                </a:lnTo>
                <a:lnTo>
                  <a:pt x="1145664" y="276751"/>
                </a:lnTo>
                <a:lnTo>
                  <a:pt x="1106947" y="300399"/>
                </a:lnTo>
                <a:lnTo>
                  <a:pt x="1068605" y="324934"/>
                </a:lnTo>
                <a:lnTo>
                  <a:pt x="1030647" y="350345"/>
                </a:lnTo>
                <a:lnTo>
                  <a:pt x="993079" y="376623"/>
                </a:lnTo>
                <a:lnTo>
                  <a:pt x="955910" y="403758"/>
                </a:lnTo>
                <a:lnTo>
                  <a:pt x="919145" y="431741"/>
                </a:lnTo>
                <a:lnTo>
                  <a:pt x="882793" y="460560"/>
                </a:lnTo>
                <a:lnTo>
                  <a:pt x="846861" y="490208"/>
                </a:lnTo>
                <a:lnTo>
                  <a:pt x="811356" y="520673"/>
                </a:lnTo>
                <a:lnTo>
                  <a:pt x="776284" y="551946"/>
                </a:lnTo>
                <a:lnTo>
                  <a:pt x="741654" y="584017"/>
                </a:lnTo>
                <a:lnTo>
                  <a:pt x="707473" y="616877"/>
                </a:lnTo>
                <a:lnTo>
                  <a:pt x="673748" y="650516"/>
                </a:lnTo>
                <a:lnTo>
                  <a:pt x="640486" y="684923"/>
                </a:lnTo>
                <a:lnTo>
                  <a:pt x="607694" y="720090"/>
                </a:lnTo>
                <a:lnTo>
                  <a:pt x="575380" y="756005"/>
                </a:lnTo>
                <a:lnTo>
                  <a:pt x="543551" y="792660"/>
                </a:lnTo>
                <a:lnTo>
                  <a:pt x="512214" y="830045"/>
                </a:lnTo>
                <a:lnTo>
                  <a:pt x="481376" y="868150"/>
                </a:lnTo>
                <a:lnTo>
                  <a:pt x="451046" y="906965"/>
                </a:lnTo>
                <a:lnTo>
                  <a:pt x="421229" y="946480"/>
                </a:lnTo>
                <a:lnTo>
                  <a:pt x="391933" y="986686"/>
                </a:lnTo>
                <a:lnTo>
                  <a:pt x="363166" y="1027572"/>
                </a:lnTo>
                <a:lnTo>
                  <a:pt x="334934" y="1069130"/>
                </a:lnTo>
                <a:lnTo>
                  <a:pt x="307246" y="1111348"/>
                </a:lnTo>
                <a:lnTo>
                  <a:pt x="280107" y="1154218"/>
                </a:lnTo>
                <a:lnTo>
                  <a:pt x="253526" y="1197729"/>
                </a:lnTo>
                <a:lnTo>
                  <a:pt x="227510" y="1241872"/>
                </a:lnTo>
                <a:lnTo>
                  <a:pt x="202065" y="1286638"/>
                </a:lnTo>
                <a:lnTo>
                  <a:pt x="177200" y="1332015"/>
                </a:lnTo>
                <a:lnTo>
                  <a:pt x="152921" y="1377995"/>
                </a:lnTo>
                <a:lnTo>
                  <a:pt x="129236" y="1424567"/>
                </a:lnTo>
                <a:lnTo>
                  <a:pt x="106152" y="1471722"/>
                </a:lnTo>
                <a:lnTo>
                  <a:pt x="83676" y="1519450"/>
                </a:lnTo>
                <a:lnTo>
                  <a:pt x="61816" y="1567741"/>
                </a:lnTo>
                <a:lnTo>
                  <a:pt x="40578" y="1616586"/>
                </a:lnTo>
                <a:lnTo>
                  <a:pt x="19970" y="1665974"/>
                </a:lnTo>
                <a:lnTo>
                  <a:pt x="0" y="1715896"/>
                </a:lnTo>
                <a:lnTo>
                  <a:pt x="0" y="4655629"/>
                </a:lnTo>
                <a:lnTo>
                  <a:pt x="20282" y="4706271"/>
                </a:lnTo>
                <a:lnTo>
                  <a:pt x="41188" y="4756355"/>
                </a:lnTo>
                <a:lnTo>
                  <a:pt x="62712" y="4805872"/>
                </a:lnTo>
                <a:lnTo>
                  <a:pt x="84848" y="4854811"/>
                </a:lnTo>
                <a:lnTo>
                  <a:pt x="107593" y="4903162"/>
                </a:lnTo>
                <a:lnTo>
                  <a:pt x="130941" y="4950916"/>
                </a:lnTo>
                <a:lnTo>
                  <a:pt x="154887" y="4998062"/>
                </a:lnTo>
                <a:lnTo>
                  <a:pt x="179426" y="5044590"/>
                </a:lnTo>
                <a:lnTo>
                  <a:pt x="204553" y="5090491"/>
                </a:lnTo>
                <a:lnTo>
                  <a:pt x="230263" y="5135755"/>
                </a:lnTo>
                <a:lnTo>
                  <a:pt x="256552" y="5180370"/>
                </a:lnTo>
                <a:lnTo>
                  <a:pt x="283414" y="5224328"/>
                </a:lnTo>
                <a:lnTo>
                  <a:pt x="310844" y="5267618"/>
                </a:lnTo>
                <a:lnTo>
                  <a:pt x="338837" y="5310231"/>
                </a:lnTo>
                <a:lnTo>
                  <a:pt x="367389" y="5352156"/>
                </a:lnTo>
                <a:lnTo>
                  <a:pt x="396494" y="5393383"/>
                </a:lnTo>
                <a:lnTo>
                  <a:pt x="426148" y="5433903"/>
                </a:lnTo>
                <a:lnTo>
                  <a:pt x="456345" y="5473705"/>
                </a:lnTo>
                <a:lnTo>
                  <a:pt x="487080" y="5512779"/>
                </a:lnTo>
                <a:lnTo>
                  <a:pt x="518349" y="5551116"/>
                </a:lnTo>
                <a:lnTo>
                  <a:pt x="550147" y="5588705"/>
                </a:lnTo>
                <a:lnTo>
                  <a:pt x="582468" y="5625537"/>
                </a:lnTo>
                <a:lnTo>
                  <a:pt x="615308" y="5661601"/>
                </a:lnTo>
                <a:lnTo>
                  <a:pt x="648661" y="5696887"/>
                </a:lnTo>
                <a:lnTo>
                  <a:pt x="682524" y="5731385"/>
                </a:lnTo>
                <a:lnTo>
                  <a:pt x="716889" y="5765086"/>
                </a:lnTo>
                <a:lnTo>
                  <a:pt x="751754" y="5797979"/>
                </a:lnTo>
                <a:lnTo>
                  <a:pt x="787112" y="5830055"/>
                </a:lnTo>
                <a:lnTo>
                  <a:pt x="822960" y="5861303"/>
                </a:lnTo>
                <a:lnTo>
                  <a:pt x="3420237" y="5861303"/>
                </a:lnTo>
                <a:lnTo>
                  <a:pt x="3452901" y="5832509"/>
                </a:lnTo>
                <a:lnTo>
                  <a:pt x="3485192" y="5803031"/>
                </a:lnTo>
                <a:lnTo>
                  <a:pt x="3517104" y="5772876"/>
                </a:lnTo>
                <a:lnTo>
                  <a:pt x="3548632" y="5742053"/>
                </a:lnTo>
                <a:lnTo>
                  <a:pt x="3579769" y="5710568"/>
                </a:lnTo>
                <a:lnTo>
                  <a:pt x="3610508" y="5678429"/>
                </a:lnTo>
                <a:lnTo>
                  <a:pt x="3640845" y="5645645"/>
                </a:lnTo>
                <a:lnTo>
                  <a:pt x="3670773" y="5612223"/>
                </a:lnTo>
                <a:lnTo>
                  <a:pt x="3700286" y="5578171"/>
                </a:lnTo>
                <a:lnTo>
                  <a:pt x="3729377" y="5543496"/>
                </a:lnTo>
                <a:lnTo>
                  <a:pt x="3758042" y="5508207"/>
                </a:lnTo>
                <a:lnTo>
                  <a:pt x="3786274" y="5472311"/>
                </a:lnTo>
                <a:lnTo>
                  <a:pt x="3814066" y="5435817"/>
                </a:lnTo>
                <a:lnTo>
                  <a:pt x="3841414" y="5398730"/>
                </a:lnTo>
                <a:lnTo>
                  <a:pt x="3868310" y="5361061"/>
                </a:lnTo>
                <a:lnTo>
                  <a:pt x="3894750" y="5322815"/>
                </a:lnTo>
                <a:lnTo>
                  <a:pt x="3920726" y="5284002"/>
                </a:lnTo>
                <a:lnTo>
                  <a:pt x="3946233" y="5244629"/>
                </a:lnTo>
                <a:lnTo>
                  <a:pt x="3971264" y="5204703"/>
                </a:lnTo>
                <a:lnTo>
                  <a:pt x="3995815" y="5164232"/>
                </a:lnTo>
                <a:lnTo>
                  <a:pt x="4019878" y="5123225"/>
                </a:lnTo>
                <a:lnTo>
                  <a:pt x="4043448" y="5081689"/>
                </a:lnTo>
                <a:lnTo>
                  <a:pt x="4066518" y="5039631"/>
                </a:lnTo>
                <a:lnTo>
                  <a:pt x="4089084" y="4997060"/>
                </a:lnTo>
                <a:lnTo>
                  <a:pt x="4111137" y="4953983"/>
                </a:lnTo>
                <a:lnTo>
                  <a:pt x="4132674" y="4910408"/>
                </a:lnTo>
                <a:lnTo>
                  <a:pt x="4153687" y="4866343"/>
                </a:lnTo>
                <a:lnTo>
                  <a:pt x="4174171" y="4821795"/>
                </a:lnTo>
                <a:lnTo>
                  <a:pt x="4194119" y="4776773"/>
                </a:lnTo>
                <a:lnTo>
                  <a:pt x="4213526" y="4731284"/>
                </a:lnTo>
                <a:lnTo>
                  <a:pt x="4232386" y="4685336"/>
                </a:lnTo>
                <a:lnTo>
                  <a:pt x="4250691" y="4638937"/>
                </a:lnTo>
                <a:lnTo>
                  <a:pt x="4268438" y="4592094"/>
                </a:lnTo>
                <a:lnTo>
                  <a:pt x="4285619" y="4544815"/>
                </a:lnTo>
                <a:lnTo>
                  <a:pt x="4302228" y="4497109"/>
                </a:lnTo>
                <a:lnTo>
                  <a:pt x="4318260" y="4448982"/>
                </a:lnTo>
                <a:lnTo>
                  <a:pt x="4333708" y="4400442"/>
                </a:lnTo>
                <a:lnTo>
                  <a:pt x="4348566" y="4351498"/>
                </a:lnTo>
                <a:lnTo>
                  <a:pt x="4362829" y="4302157"/>
                </a:lnTo>
                <a:lnTo>
                  <a:pt x="4376490" y="4252427"/>
                </a:lnTo>
                <a:lnTo>
                  <a:pt x="4389543" y="4202316"/>
                </a:lnTo>
                <a:lnTo>
                  <a:pt x="4401983" y="4151831"/>
                </a:lnTo>
                <a:lnTo>
                  <a:pt x="4413803" y="4100980"/>
                </a:lnTo>
                <a:lnTo>
                  <a:pt x="4424997" y="4049771"/>
                </a:lnTo>
                <a:lnTo>
                  <a:pt x="4435560" y="3998212"/>
                </a:lnTo>
                <a:lnTo>
                  <a:pt x="4445484" y="3946310"/>
                </a:lnTo>
                <a:lnTo>
                  <a:pt x="4454765" y="3894074"/>
                </a:lnTo>
                <a:lnTo>
                  <a:pt x="4463396" y="3841511"/>
                </a:lnTo>
                <a:lnTo>
                  <a:pt x="4471371" y="3788628"/>
                </a:lnTo>
                <a:lnTo>
                  <a:pt x="4478684" y="3735434"/>
                </a:lnTo>
                <a:lnTo>
                  <a:pt x="4485330" y="3681937"/>
                </a:lnTo>
                <a:lnTo>
                  <a:pt x="4491301" y="3628144"/>
                </a:lnTo>
                <a:lnTo>
                  <a:pt x="4496592" y="3574062"/>
                </a:lnTo>
                <a:lnTo>
                  <a:pt x="4501198" y="3519701"/>
                </a:lnTo>
                <a:lnTo>
                  <a:pt x="4505111" y="3465067"/>
                </a:lnTo>
                <a:lnTo>
                  <a:pt x="4508327" y="3410168"/>
                </a:lnTo>
                <a:lnTo>
                  <a:pt x="4510838" y="3355012"/>
                </a:lnTo>
                <a:lnTo>
                  <a:pt x="4512639" y="3299607"/>
                </a:lnTo>
                <a:lnTo>
                  <a:pt x="4513724" y="3243961"/>
                </a:lnTo>
                <a:lnTo>
                  <a:pt x="4514088" y="3188080"/>
                </a:lnTo>
                <a:lnTo>
                  <a:pt x="4513739" y="3133156"/>
                </a:lnTo>
                <a:lnTo>
                  <a:pt x="4512697" y="3078456"/>
                </a:lnTo>
                <a:lnTo>
                  <a:pt x="4510968" y="3023989"/>
                </a:lnTo>
                <a:lnTo>
                  <a:pt x="4508556" y="2969761"/>
                </a:lnTo>
                <a:lnTo>
                  <a:pt x="4505468" y="2915781"/>
                </a:lnTo>
                <a:lnTo>
                  <a:pt x="4501710" y="2862055"/>
                </a:lnTo>
                <a:lnTo>
                  <a:pt x="4497286" y="2808591"/>
                </a:lnTo>
                <a:lnTo>
                  <a:pt x="4492202" y="2755397"/>
                </a:lnTo>
                <a:lnTo>
                  <a:pt x="4486465" y="2702479"/>
                </a:lnTo>
                <a:lnTo>
                  <a:pt x="4480080" y="2649846"/>
                </a:lnTo>
                <a:lnTo>
                  <a:pt x="4473052" y="2597504"/>
                </a:lnTo>
                <a:lnTo>
                  <a:pt x="4465386" y="2545462"/>
                </a:lnTo>
                <a:lnTo>
                  <a:pt x="4457090" y="2493726"/>
                </a:lnTo>
                <a:lnTo>
                  <a:pt x="4448168" y="2442303"/>
                </a:lnTo>
                <a:lnTo>
                  <a:pt x="4438625" y="2391202"/>
                </a:lnTo>
                <a:lnTo>
                  <a:pt x="4428468" y="2340430"/>
                </a:lnTo>
                <a:lnTo>
                  <a:pt x="4417703" y="2289994"/>
                </a:lnTo>
                <a:lnTo>
                  <a:pt x="4406334" y="2239901"/>
                </a:lnTo>
                <a:lnTo>
                  <a:pt x="4394367" y="2190160"/>
                </a:lnTo>
                <a:lnTo>
                  <a:pt x="4381808" y="2140776"/>
                </a:lnTo>
                <a:lnTo>
                  <a:pt x="4368663" y="2091759"/>
                </a:lnTo>
                <a:lnTo>
                  <a:pt x="4354938" y="2043115"/>
                </a:lnTo>
                <a:lnTo>
                  <a:pt x="4340637" y="1994851"/>
                </a:lnTo>
                <a:lnTo>
                  <a:pt x="4325766" y="1946975"/>
                </a:lnTo>
                <a:lnTo>
                  <a:pt x="4310332" y="1899495"/>
                </a:lnTo>
                <a:lnTo>
                  <a:pt x="4294340" y="1852417"/>
                </a:lnTo>
                <a:lnTo>
                  <a:pt x="4277795" y="1805750"/>
                </a:lnTo>
                <a:lnTo>
                  <a:pt x="4260703" y="1759500"/>
                </a:lnTo>
                <a:lnTo>
                  <a:pt x="4243070" y="1713675"/>
                </a:lnTo>
                <a:lnTo>
                  <a:pt x="4224901" y="1668283"/>
                </a:lnTo>
                <a:lnTo>
                  <a:pt x="4206201" y="1623331"/>
                </a:lnTo>
                <a:lnTo>
                  <a:pt x="4186978" y="1578826"/>
                </a:lnTo>
                <a:lnTo>
                  <a:pt x="4167235" y="1534776"/>
                </a:lnTo>
                <a:lnTo>
                  <a:pt x="4146980" y="1491187"/>
                </a:lnTo>
                <a:lnTo>
                  <a:pt x="4126217" y="1448069"/>
                </a:lnTo>
                <a:lnTo>
                  <a:pt x="4104952" y="1405427"/>
                </a:lnTo>
                <a:lnTo>
                  <a:pt x="4083190" y="1363269"/>
                </a:lnTo>
                <a:lnTo>
                  <a:pt x="4060938" y="1321604"/>
                </a:lnTo>
                <a:lnTo>
                  <a:pt x="4038201" y="1280437"/>
                </a:lnTo>
                <a:lnTo>
                  <a:pt x="4014984" y="1239777"/>
                </a:lnTo>
                <a:lnTo>
                  <a:pt x="3991294" y="1199631"/>
                </a:lnTo>
                <a:lnTo>
                  <a:pt x="3967135" y="1160007"/>
                </a:lnTo>
                <a:lnTo>
                  <a:pt x="3942514" y="1120911"/>
                </a:lnTo>
                <a:lnTo>
                  <a:pt x="3917436" y="1082352"/>
                </a:lnTo>
                <a:lnTo>
                  <a:pt x="3891906" y="1044336"/>
                </a:lnTo>
                <a:lnTo>
                  <a:pt x="3865931" y="1006871"/>
                </a:lnTo>
                <a:lnTo>
                  <a:pt x="3839516" y="969965"/>
                </a:lnTo>
                <a:lnTo>
                  <a:pt x="3812667" y="933624"/>
                </a:lnTo>
                <a:lnTo>
                  <a:pt x="3785388" y="897857"/>
                </a:lnTo>
                <a:lnTo>
                  <a:pt x="3757687" y="862670"/>
                </a:lnTo>
                <a:lnTo>
                  <a:pt x="3729568" y="828072"/>
                </a:lnTo>
                <a:lnTo>
                  <a:pt x="3701037" y="794069"/>
                </a:lnTo>
                <a:lnTo>
                  <a:pt x="3672099" y="760669"/>
                </a:lnTo>
                <a:lnTo>
                  <a:pt x="3642762" y="727879"/>
                </a:lnTo>
                <a:lnTo>
                  <a:pt x="3613029" y="695707"/>
                </a:lnTo>
                <a:lnTo>
                  <a:pt x="3582906" y="664161"/>
                </a:lnTo>
                <a:lnTo>
                  <a:pt x="3552400" y="633246"/>
                </a:lnTo>
                <a:lnTo>
                  <a:pt x="3521516" y="602972"/>
                </a:lnTo>
                <a:lnTo>
                  <a:pt x="3490259" y="573345"/>
                </a:lnTo>
                <a:lnTo>
                  <a:pt x="3458636" y="544373"/>
                </a:lnTo>
                <a:lnTo>
                  <a:pt x="3426651" y="516064"/>
                </a:lnTo>
                <a:lnTo>
                  <a:pt x="3394310" y="488423"/>
                </a:lnTo>
                <a:lnTo>
                  <a:pt x="3361620" y="461460"/>
                </a:lnTo>
                <a:lnTo>
                  <a:pt x="3328585" y="435181"/>
                </a:lnTo>
                <a:lnTo>
                  <a:pt x="3295211" y="409595"/>
                </a:lnTo>
                <a:lnTo>
                  <a:pt x="3261504" y="384707"/>
                </a:lnTo>
                <a:lnTo>
                  <a:pt x="3227470" y="360526"/>
                </a:lnTo>
                <a:lnTo>
                  <a:pt x="3193114" y="337059"/>
                </a:lnTo>
                <a:lnTo>
                  <a:pt x="3158442" y="314314"/>
                </a:lnTo>
                <a:lnTo>
                  <a:pt x="3123459" y="292298"/>
                </a:lnTo>
                <a:lnTo>
                  <a:pt x="3088171" y="271018"/>
                </a:lnTo>
                <a:lnTo>
                  <a:pt x="3052583" y="250481"/>
                </a:lnTo>
                <a:lnTo>
                  <a:pt x="3016702" y="230696"/>
                </a:lnTo>
                <a:lnTo>
                  <a:pt x="2980533" y="211669"/>
                </a:lnTo>
                <a:lnTo>
                  <a:pt x="2944082" y="193409"/>
                </a:lnTo>
                <a:lnTo>
                  <a:pt x="2907353" y="175921"/>
                </a:lnTo>
                <a:lnTo>
                  <a:pt x="2870353" y="159215"/>
                </a:lnTo>
                <a:lnTo>
                  <a:pt x="2833088" y="143297"/>
                </a:lnTo>
                <a:lnTo>
                  <a:pt x="2795563" y="128174"/>
                </a:lnTo>
                <a:lnTo>
                  <a:pt x="2757783" y="113854"/>
                </a:lnTo>
                <a:lnTo>
                  <a:pt x="2719755" y="100345"/>
                </a:lnTo>
                <a:lnTo>
                  <a:pt x="2681484" y="87654"/>
                </a:lnTo>
                <a:lnTo>
                  <a:pt x="2642975" y="75788"/>
                </a:lnTo>
                <a:lnTo>
                  <a:pt x="2604234" y="64754"/>
                </a:lnTo>
                <a:lnTo>
                  <a:pt x="2565267" y="54561"/>
                </a:lnTo>
                <a:lnTo>
                  <a:pt x="2526080" y="45215"/>
                </a:lnTo>
                <a:lnTo>
                  <a:pt x="2486678" y="36724"/>
                </a:lnTo>
                <a:lnTo>
                  <a:pt x="2447066" y="29096"/>
                </a:lnTo>
                <a:lnTo>
                  <a:pt x="2407251" y="22337"/>
                </a:lnTo>
                <a:lnTo>
                  <a:pt x="2367237" y="16455"/>
                </a:lnTo>
                <a:lnTo>
                  <a:pt x="2327031" y="11458"/>
                </a:lnTo>
                <a:lnTo>
                  <a:pt x="2286639" y="7353"/>
                </a:lnTo>
                <a:lnTo>
                  <a:pt x="2246065" y="4147"/>
                </a:lnTo>
                <a:lnTo>
                  <a:pt x="2205315" y="1848"/>
                </a:lnTo>
                <a:lnTo>
                  <a:pt x="2164396" y="463"/>
                </a:lnTo>
                <a:lnTo>
                  <a:pt x="2123313" y="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0023" y="3337559"/>
            <a:ext cx="701675" cy="0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548" y="0"/>
                </a:lnTo>
              </a:path>
            </a:pathLst>
          </a:custGeom>
          <a:ln w="2438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36673" y="2075433"/>
            <a:ext cx="2586355" cy="92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540"/>
              </a:lnSpc>
              <a:spcBef>
                <a:spcPts val="95"/>
              </a:spcBef>
            </a:pPr>
            <a:r>
              <a:rPr sz="3100" b="0" spc="-5" dirty="0">
                <a:latin typeface="Calibri Light"/>
                <a:cs typeface="Calibri Light"/>
              </a:rPr>
              <a:t>If </a:t>
            </a:r>
            <a:r>
              <a:rPr sz="3100" b="0" spc="-20" dirty="0">
                <a:latin typeface="Calibri Light"/>
                <a:cs typeface="Calibri Light"/>
              </a:rPr>
              <a:t>current</a:t>
            </a:r>
            <a:r>
              <a:rPr sz="3100" b="0" spc="-65" dirty="0">
                <a:latin typeface="Calibri Light"/>
                <a:cs typeface="Calibri Light"/>
              </a:rPr>
              <a:t> </a:t>
            </a:r>
            <a:r>
              <a:rPr sz="3100" b="0" spc="-20" dirty="0">
                <a:latin typeface="Calibri Light"/>
                <a:cs typeface="Calibri Light"/>
              </a:rPr>
              <a:t>trends</a:t>
            </a:r>
            <a:endParaRPr sz="3100">
              <a:latin typeface="Calibri Light"/>
              <a:cs typeface="Calibri Light"/>
            </a:endParaRPr>
          </a:p>
          <a:p>
            <a:pPr algn="ctr">
              <a:lnSpc>
                <a:spcPts val="3540"/>
              </a:lnSpc>
            </a:pPr>
            <a:r>
              <a:rPr sz="3100" b="0" spc="-10" dirty="0">
                <a:latin typeface="Calibri Light"/>
                <a:cs typeface="Calibri Light"/>
              </a:rPr>
              <a:t>continue...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3861" y="3398011"/>
            <a:ext cx="3644900" cy="2744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60"/>
              </a:spcBef>
            </a:pPr>
            <a:r>
              <a:rPr sz="2700" spc="-5" dirty="0">
                <a:latin typeface="Calibri"/>
                <a:cs typeface="Calibri"/>
              </a:rPr>
              <a:t>It </a:t>
            </a:r>
            <a:r>
              <a:rPr sz="2700" dirty="0">
                <a:latin typeface="Calibri"/>
                <a:cs typeface="Calibri"/>
              </a:rPr>
              <a:t>is </a:t>
            </a:r>
            <a:r>
              <a:rPr sz="2700" spc="-5" dirty="0">
                <a:latin typeface="Calibri"/>
                <a:cs typeface="Calibri"/>
              </a:rPr>
              <a:t>estimated that </a:t>
            </a:r>
            <a:r>
              <a:rPr sz="2700" spc="-15" dirty="0">
                <a:latin typeface="Calibri"/>
                <a:cs typeface="Calibri"/>
              </a:rPr>
              <a:t>by  </a:t>
            </a:r>
            <a:r>
              <a:rPr sz="2700" spc="-5" dirty="0">
                <a:latin typeface="Calibri"/>
                <a:cs typeface="Calibri"/>
              </a:rPr>
              <a:t>2020 </a:t>
            </a:r>
            <a:r>
              <a:rPr sz="2700" spc="0" dirty="0">
                <a:latin typeface="Calibri"/>
                <a:cs typeface="Calibri"/>
              </a:rPr>
              <a:t>the </a:t>
            </a:r>
            <a:r>
              <a:rPr sz="2700" spc="-25" dirty="0">
                <a:latin typeface="Calibri"/>
                <a:cs typeface="Calibri"/>
              </a:rPr>
              <a:t>average </a:t>
            </a:r>
            <a:r>
              <a:rPr sz="2700" dirty="0">
                <a:latin typeface="Calibri"/>
                <a:cs typeface="Calibri"/>
              </a:rPr>
              <a:t>British  </a:t>
            </a:r>
            <a:r>
              <a:rPr sz="2700" spc="-5" dirty="0">
                <a:latin typeface="Calibri"/>
                <a:cs typeface="Calibri"/>
              </a:rPr>
              <a:t>citizen </a:t>
            </a:r>
            <a:r>
              <a:rPr sz="2700" dirty="0">
                <a:latin typeface="Calibri"/>
                <a:cs typeface="Calibri"/>
              </a:rPr>
              <a:t>is </a:t>
            </a:r>
            <a:r>
              <a:rPr sz="2700" spc="-10" dirty="0">
                <a:latin typeface="Calibri"/>
                <a:cs typeface="Calibri"/>
              </a:rPr>
              <a:t>expected to  </a:t>
            </a:r>
            <a:r>
              <a:rPr sz="2700" spc="-5" dirty="0">
                <a:latin typeface="Calibri"/>
                <a:cs typeface="Calibri"/>
              </a:rPr>
              <a:t>become </a:t>
            </a:r>
            <a:r>
              <a:rPr sz="2700" dirty="0">
                <a:latin typeface="Calibri"/>
                <a:cs typeface="Calibri"/>
              </a:rPr>
              <a:t>so </a:t>
            </a:r>
            <a:r>
              <a:rPr sz="2700" spc="-5" dirty="0">
                <a:latin typeface="Calibri"/>
                <a:cs typeface="Calibri"/>
              </a:rPr>
              <a:t>sedentary  they </a:t>
            </a:r>
            <a:r>
              <a:rPr sz="2700" dirty="0">
                <a:latin typeface="Calibri"/>
                <a:cs typeface="Calibri"/>
              </a:rPr>
              <a:t>will </a:t>
            </a:r>
            <a:r>
              <a:rPr sz="2700" spc="-10" dirty="0">
                <a:latin typeface="Calibri"/>
                <a:cs typeface="Calibri"/>
              </a:rPr>
              <a:t>expend </a:t>
            </a:r>
            <a:r>
              <a:rPr sz="2700" dirty="0">
                <a:latin typeface="Calibri"/>
                <a:cs typeface="Calibri"/>
              </a:rPr>
              <a:t>only</a:t>
            </a:r>
            <a:r>
              <a:rPr sz="2700" spc="-1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25%  </a:t>
            </a:r>
            <a:r>
              <a:rPr sz="2700" spc="-5" dirty="0">
                <a:latin typeface="Calibri"/>
                <a:cs typeface="Calibri"/>
              </a:rPr>
              <a:t>more </a:t>
            </a:r>
            <a:r>
              <a:rPr sz="2700" spc="-10" dirty="0">
                <a:latin typeface="Calibri"/>
                <a:cs typeface="Calibri"/>
              </a:rPr>
              <a:t>energy </a:t>
            </a:r>
            <a:r>
              <a:rPr sz="2700" dirty="0">
                <a:latin typeface="Calibri"/>
                <a:cs typeface="Calibri"/>
              </a:rPr>
              <a:t>per </a:t>
            </a:r>
            <a:r>
              <a:rPr sz="2700" spc="-15" dirty="0">
                <a:latin typeface="Calibri"/>
                <a:cs typeface="Calibri"/>
              </a:rPr>
              <a:t>day</a:t>
            </a:r>
            <a:r>
              <a:rPr sz="2700" spc="-1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then  if </a:t>
            </a:r>
            <a:r>
              <a:rPr sz="2700" spc="-5" dirty="0">
                <a:latin typeface="Calibri"/>
                <a:cs typeface="Calibri"/>
              </a:rPr>
              <a:t>they </a:t>
            </a:r>
            <a:r>
              <a:rPr sz="2700" spc="-10" dirty="0">
                <a:latin typeface="Calibri"/>
                <a:cs typeface="Calibri"/>
              </a:rPr>
              <a:t>spent </a:t>
            </a:r>
            <a:r>
              <a:rPr sz="2700" spc="0" dirty="0">
                <a:latin typeface="Calibri"/>
                <a:cs typeface="Calibri"/>
              </a:rPr>
              <a:t>the whole  </a:t>
            </a:r>
            <a:r>
              <a:rPr sz="2700" spc="-15" dirty="0">
                <a:latin typeface="Calibri"/>
                <a:cs typeface="Calibri"/>
              </a:rPr>
              <a:t>day </a:t>
            </a:r>
            <a:r>
              <a:rPr sz="2700" spc="-5" dirty="0">
                <a:latin typeface="Calibri"/>
                <a:cs typeface="Calibri"/>
              </a:rPr>
              <a:t>sleeping </a:t>
            </a:r>
            <a:r>
              <a:rPr sz="1400" spc="-15" dirty="0">
                <a:latin typeface="Calibri"/>
                <a:cs typeface="Calibri"/>
              </a:rPr>
              <a:t>(Walking </a:t>
            </a:r>
            <a:r>
              <a:rPr sz="1400" spc="-20" dirty="0">
                <a:latin typeface="Calibri"/>
                <a:cs typeface="Calibri"/>
              </a:rPr>
              <a:t>Works,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2013).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8735" y="137160"/>
            <a:ext cx="8275320" cy="771525"/>
          </a:xfrm>
          <a:custGeom>
            <a:avLst/>
            <a:gdLst/>
            <a:ahLst/>
            <a:cxnLst/>
            <a:rect l="l" t="t" r="r" b="b"/>
            <a:pathLst>
              <a:path w="8275320" h="771525">
                <a:moveTo>
                  <a:pt x="0" y="771144"/>
                </a:moveTo>
                <a:lnTo>
                  <a:pt x="8275319" y="771144"/>
                </a:lnTo>
                <a:lnTo>
                  <a:pt x="8275319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1636" y="172034"/>
            <a:ext cx="60528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0" dirty="0"/>
              <a:t>WHAT </a:t>
            </a:r>
            <a:r>
              <a:rPr dirty="0"/>
              <a:t>IS </a:t>
            </a:r>
            <a:r>
              <a:rPr spc="-5" dirty="0"/>
              <a:t>PHYSICAL</a:t>
            </a:r>
            <a:r>
              <a:rPr spc="-45" dirty="0"/>
              <a:t> </a:t>
            </a:r>
            <a:r>
              <a:rPr spc="-5" dirty="0"/>
              <a:t>ACTIVITY?</a:t>
            </a:r>
          </a:p>
        </p:txBody>
      </p:sp>
      <p:sp>
        <p:nvSpPr>
          <p:cNvPr id="5" name="object 5"/>
          <p:cNvSpPr/>
          <p:nvPr/>
        </p:nvSpPr>
        <p:spPr>
          <a:xfrm>
            <a:off x="8427719" y="1139952"/>
            <a:ext cx="3048000" cy="2029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3079" y="4669535"/>
            <a:ext cx="3020568" cy="2011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0159" y="5004814"/>
            <a:ext cx="3093719" cy="1740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" y="2895600"/>
            <a:ext cx="2176272" cy="2880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7944" y="1807464"/>
            <a:ext cx="2621279" cy="1743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9167" y="1060703"/>
            <a:ext cx="3060192" cy="2036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" y="1057655"/>
            <a:ext cx="2746248" cy="16489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1152" y="3712464"/>
            <a:ext cx="3422904" cy="1920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3392" y="259079"/>
            <a:ext cx="8290559" cy="7410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625090">
              <a:lnSpc>
                <a:spcPts val="4435"/>
              </a:lnSpc>
            </a:pPr>
            <a:r>
              <a:rPr spc="-30" dirty="0"/>
              <a:t>Key</a:t>
            </a:r>
            <a:r>
              <a:rPr spc="-40" dirty="0"/>
              <a:t> </a:t>
            </a:r>
            <a:r>
              <a:rPr spc="-5" dirty="0"/>
              <a:t>definitions</a:t>
            </a:r>
          </a:p>
        </p:txBody>
      </p:sp>
      <p:sp>
        <p:nvSpPr>
          <p:cNvPr id="4" name="object 4"/>
          <p:cNvSpPr/>
          <p:nvPr/>
        </p:nvSpPr>
        <p:spPr>
          <a:xfrm>
            <a:off x="426719" y="1716023"/>
            <a:ext cx="11122660" cy="3731260"/>
          </a:xfrm>
          <a:custGeom>
            <a:avLst/>
            <a:gdLst/>
            <a:ahLst/>
            <a:cxnLst/>
            <a:rect l="l" t="t" r="r" b="b"/>
            <a:pathLst>
              <a:path w="11122660" h="3731260">
                <a:moveTo>
                  <a:pt x="0" y="3730752"/>
                </a:moveTo>
                <a:lnTo>
                  <a:pt x="11122152" y="3730752"/>
                </a:lnTo>
                <a:lnTo>
                  <a:pt x="11122152" y="0"/>
                </a:lnTo>
                <a:lnTo>
                  <a:pt x="0" y="0"/>
                </a:lnTo>
                <a:lnTo>
                  <a:pt x="0" y="3730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679" y="1664030"/>
            <a:ext cx="10942955" cy="324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indent="-170180">
              <a:lnSpc>
                <a:spcPts val="4310"/>
              </a:lnSpc>
              <a:spcBef>
                <a:spcPts val="100"/>
              </a:spcBef>
              <a:buSzPct val="97222"/>
              <a:buFont typeface="Arial"/>
              <a:buChar char="•"/>
              <a:tabLst>
                <a:tab pos="183515" algn="l"/>
              </a:tabLst>
            </a:pPr>
            <a:r>
              <a:rPr sz="3600" spc="-25" dirty="0">
                <a:latin typeface="Calibri"/>
                <a:cs typeface="Calibri"/>
              </a:rPr>
              <a:t>Physical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activity;</a:t>
            </a:r>
            <a:endParaRPr sz="3600">
              <a:latin typeface="Calibri"/>
              <a:cs typeface="Calibri"/>
            </a:endParaRPr>
          </a:p>
          <a:p>
            <a:pPr marL="527685" marR="5080" lvl="1" indent="-170815">
              <a:lnSpc>
                <a:spcPts val="3890"/>
              </a:lnSpc>
              <a:spcBef>
                <a:spcPts val="480"/>
              </a:spcBef>
              <a:buSzPct val="97222"/>
              <a:buFont typeface="Arial"/>
              <a:buChar char="•"/>
              <a:tabLst>
                <a:tab pos="528320" algn="l"/>
              </a:tabLst>
            </a:pPr>
            <a:r>
              <a:rPr sz="3600" i="1" spc="-55" dirty="0">
                <a:latin typeface="Calibri"/>
                <a:cs typeface="Calibri"/>
              </a:rPr>
              <a:t>‘any </a:t>
            </a:r>
            <a:r>
              <a:rPr sz="3600" i="1" spc="-10" dirty="0">
                <a:latin typeface="Calibri"/>
                <a:cs typeface="Calibri"/>
              </a:rPr>
              <a:t>bodily </a:t>
            </a:r>
            <a:r>
              <a:rPr sz="3600" i="1" spc="-5" dirty="0">
                <a:latin typeface="Calibri"/>
                <a:cs typeface="Calibri"/>
              </a:rPr>
              <a:t>movement </a:t>
            </a:r>
            <a:r>
              <a:rPr sz="3600" i="1" spc="-10" dirty="0">
                <a:latin typeface="Calibri"/>
                <a:cs typeface="Calibri"/>
              </a:rPr>
              <a:t>produced </a:t>
            </a:r>
            <a:r>
              <a:rPr sz="3600" i="1" spc="-15" dirty="0">
                <a:latin typeface="Calibri"/>
                <a:cs typeface="Calibri"/>
              </a:rPr>
              <a:t>by </a:t>
            </a:r>
            <a:r>
              <a:rPr sz="3600" i="1" spc="-30" dirty="0">
                <a:latin typeface="Calibri"/>
                <a:cs typeface="Calibri"/>
              </a:rPr>
              <a:t>skeletal </a:t>
            </a:r>
            <a:r>
              <a:rPr sz="3600" i="1" spc="-10" dirty="0">
                <a:latin typeface="Calibri"/>
                <a:cs typeface="Calibri"/>
              </a:rPr>
              <a:t>muscles </a:t>
            </a:r>
            <a:r>
              <a:rPr sz="3600" i="1" spc="-5" dirty="0">
                <a:latin typeface="Calibri"/>
                <a:cs typeface="Calibri"/>
              </a:rPr>
              <a:t>that  results in </a:t>
            </a:r>
            <a:r>
              <a:rPr sz="3600" i="1" dirty="0">
                <a:latin typeface="Calibri"/>
                <a:cs typeface="Calibri"/>
              </a:rPr>
              <a:t>energy </a:t>
            </a:r>
            <a:r>
              <a:rPr sz="3600" i="1" spc="-15" dirty="0">
                <a:latin typeface="Calibri"/>
                <a:cs typeface="Calibri"/>
              </a:rPr>
              <a:t>expenditure’ </a:t>
            </a:r>
            <a:r>
              <a:rPr sz="1400" i="1" spc="-5" dirty="0">
                <a:latin typeface="Calibri"/>
                <a:cs typeface="Calibri"/>
              </a:rPr>
              <a:t>(Casperson et </a:t>
            </a:r>
            <a:r>
              <a:rPr sz="1400" i="1" spc="-10" dirty="0">
                <a:latin typeface="Calibri"/>
                <a:cs typeface="Calibri"/>
              </a:rPr>
              <a:t>al.,</a:t>
            </a:r>
            <a:r>
              <a:rPr sz="1400" i="1" spc="90" dirty="0">
                <a:latin typeface="Calibri"/>
                <a:cs typeface="Calibri"/>
              </a:rPr>
              <a:t> </a:t>
            </a:r>
            <a:r>
              <a:rPr sz="1400" i="1" spc="-15" dirty="0">
                <a:latin typeface="Calibri"/>
                <a:cs typeface="Calibri"/>
              </a:rPr>
              <a:t>1985)</a:t>
            </a: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ts val="4310"/>
              </a:lnSpc>
              <a:spcBef>
                <a:spcPts val="305"/>
              </a:spcBef>
              <a:buSzPct val="97222"/>
              <a:buFont typeface="Arial"/>
              <a:buChar char="•"/>
              <a:tabLst>
                <a:tab pos="183515" algn="l"/>
              </a:tabLst>
            </a:pPr>
            <a:r>
              <a:rPr sz="3600" spc="-25" dirty="0">
                <a:latin typeface="Calibri"/>
                <a:cs typeface="Calibri"/>
              </a:rPr>
              <a:t>Physical</a:t>
            </a:r>
            <a:r>
              <a:rPr sz="3600" spc="-10" dirty="0">
                <a:latin typeface="Calibri"/>
                <a:cs typeface="Calibri"/>
              </a:rPr>
              <a:t> inactivity;</a:t>
            </a:r>
            <a:endParaRPr sz="3600">
              <a:latin typeface="Calibri"/>
              <a:cs typeface="Calibri"/>
            </a:endParaRPr>
          </a:p>
          <a:p>
            <a:pPr marL="527685" lvl="1" indent="-170815">
              <a:lnSpc>
                <a:spcPts val="4095"/>
              </a:lnSpc>
              <a:buSzPct val="97222"/>
              <a:buFont typeface="Arial"/>
              <a:buChar char="•"/>
              <a:tabLst>
                <a:tab pos="528320" algn="l"/>
              </a:tabLst>
            </a:pPr>
            <a:r>
              <a:rPr sz="3600" i="1" spc="-100" dirty="0">
                <a:latin typeface="Calibri"/>
                <a:cs typeface="Calibri"/>
              </a:rPr>
              <a:t>‘An </a:t>
            </a:r>
            <a:r>
              <a:rPr sz="3600" i="1" spc="-10" dirty="0">
                <a:latin typeface="Calibri"/>
                <a:cs typeface="Calibri"/>
              </a:rPr>
              <a:t>insufficient </a:t>
            </a:r>
            <a:r>
              <a:rPr sz="3600" i="1" spc="-20" dirty="0">
                <a:latin typeface="Calibri"/>
                <a:cs typeface="Calibri"/>
              </a:rPr>
              <a:t>physical </a:t>
            </a:r>
            <a:r>
              <a:rPr sz="3600" i="1" spc="-10" dirty="0">
                <a:latin typeface="Calibri"/>
                <a:cs typeface="Calibri"/>
              </a:rPr>
              <a:t>activity level </a:t>
            </a:r>
            <a:r>
              <a:rPr sz="3600" i="1" spc="-30" dirty="0">
                <a:latin typeface="Calibri"/>
                <a:cs typeface="Calibri"/>
              </a:rPr>
              <a:t>to </a:t>
            </a:r>
            <a:r>
              <a:rPr sz="3600" i="1" dirty="0">
                <a:latin typeface="Calibri"/>
                <a:cs typeface="Calibri"/>
              </a:rPr>
              <a:t>meet</a:t>
            </a:r>
            <a:r>
              <a:rPr sz="3600" i="1" spc="235" dirty="0">
                <a:latin typeface="Calibri"/>
                <a:cs typeface="Calibri"/>
              </a:rPr>
              <a:t> </a:t>
            </a:r>
            <a:r>
              <a:rPr sz="3600" i="1" spc="-10" dirty="0">
                <a:latin typeface="Calibri"/>
                <a:cs typeface="Calibri"/>
              </a:rPr>
              <a:t>present</a:t>
            </a:r>
            <a:endParaRPr sz="3600">
              <a:latin typeface="Calibri"/>
              <a:cs typeface="Calibri"/>
            </a:endParaRPr>
          </a:p>
          <a:p>
            <a:pPr marL="527685">
              <a:lnSpc>
                <a:spcPts val="4105"/>
              </a:lnSpc>
            </a:pPr>
            <a:r>
              <a:rPr sz="3600" i="1" spc="-20" dirty="0">
                <a:latin typeface="Calibri"/>
                <a:cs typeface="Calibri"/>
              </a:rPr>
              <a:t>physical </a:t>
            </a:r>
            <a:r>
              <a:rPr sz="3600" i="1" spc="-10" dirty="0">
                <a:latin typeface="Calibri"/>
                <a:cs typeface="Calibri"/>
              </a:rPr>
              <a:t>activity </a:t>
            </a:r>
            <a:r>
              <a:rPr sz="3600" i="1" spc="-5" dirty="0">
                <a:latin typeface="Calibri"/>
                <a:cs typeface="Calibri"/>
              </a:rPr>
              <a:t>recommendations’ </a:t>
            </a:r>
            <a:r>
              <a:rPr sz="1500" i="1" spc="-10" dirty="0">
                <a:latin typeface="Calibri"/>
                <a:cs typeface="Calibri"/>
              </a:rPr>
              <a:t>(Tremblay </a:t>
            </a:r>
            <a:r>
              <a:rPr sz="1500" i="1" spc="0" dirty="0">
                <a:latin typeface="Calibri"/>
                <a:cs typeface="Calibri"/>
              </a:rPr>
              <a:t>et </a:t>
            </a:r>
            <a:r>
              <a:rPr sz="1500" i="1" spc="-5" dirty="0">
                <a:latin typeface="Calibri"/>
                <a:cs typeface="Calibri"/>
              </a:rPr>
              <a:t>al.,</a:t>
            </a:r>
            <a:r>
              <a:rPr sz="1500" i="1" spc="50" dirty="0">
                <a:latin typeface="Calibri"/>
                <a:cs typeface="Calibri"/>
              </a:rPr>
              <a:t> </a:t>
            </a:r>
            <a:r>
              <a:rPr sz="1500" i="1" spc="0" dirty="0">
                <a:latin typeface="Calibri"/>
                <a:cs typeface="Calibri"/>
              </a:rPr>
              <a:t>2017)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3392" y="259079"/>
            <a:ext cx="8290559" cy="7410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625090">
              <a:lnSpc>
                <a:spcPts val="4435"/>
              </a:lnSpc>
            </a:pPr>
            <a:r>
              <a:rPr spc="-30" dirty="0"/>
              <a:t>Key</a:t>
            </a:r>
            <a:r>
              <a:rPr spc="-40" dirty="0"/>
              <a:t> </a:t>
            </a:r>
            <a:r>
              <a:rPr spc="-5" dirty="0"/>
              <a:t>definitions</a:t>
            </a:r>
          </a:p>
        </p:txBody>
      </p:sp>
      <p:sp>
        <p:nvSpPr>
          <p:cNvPr id="4" name="object 4"/>
          <p:cNvSpPr/>
          <p:nvPr/>
        </p:nvSpPr>
        <p:spPr>
          <a:xfrm>
            <a:off x="228600" y="1185672"/>
            <a:ext cx="11165205" cy="5313045"/>
          </a:xfrm>
          <a:custGeom>
            <a:avLst/>
            <a:gdLst/>
            <a:ahLst/>
            <a:cxnLst/>
            <a:rect l="l" t="t" r="r" b="b"/>
            <a:pathLst>
              <a:path w="11165205" h="5313045">
                <a:moveTo>
                  <a:pt x="0" y="5312664"/>
                </a:moveTo>
                <a:lnTo>
                  <a:pt x="11164824" y="5312664"/>
                </a:lnTo>
                <a:lnTo>
                  <a:pt x="11164824" y="0"/>
                </a:lnTo>
                <a:lnTo>
                  <a:pt x="0" y="0"/>
                </a:lnTo>
                <a:lnTo>
                  <a:pt x="0" y="53126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120" y="1533905"/>
            <a:ext cx="10882630" cy="4631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690" indent="-173990">
              <a:lnSpc>
                <a:spcPts val="4415"/>
              </a:lnSpc>
              <a:spcBef>
                <a:spcPts val="110"/>
              </a:spcBef>
              <a:buSzPct val="97435"/>
              <a:buFont typeface="Arial"/>
              <a:buChar char="•"/>
              <a:tabLst>
                <a:tab pos="187325" algn="l"/>
              </a:tabLst>
            </a:pPr>
            <a:r>
              <a:rPr sz="3900" spc="-5" dirty="0">
                <a:latin typeface="Calibri"/>
                <a:cs typeface="Calibri"/>
              </a:rPr>
              <a:t>Sedentary</a:t>
            </a:r>
            <a:r>
              <a:rPr sz="3900" spc="-50" dirty="0">
                <a:latin typeface="Calibri"/>
                <a:cs typeface="Calibri"/>
              </a:rPr>
              <a:t> </a:t>
            </a:r>
            <a:r>
              <a:rPr sz="3900" spc="-5" dirty="0">
                <a:latin typeface="Calibri"/>
                <a:cs typeface="Calibri"/>
              </a:rPr>
              <a:t>behaviour;</a:t>
            </a:r>
            <a:endParaRPr sz="3900">
              <a:latin typeface="Calibri"/>
              <a:cs typeface="Calibri"/>
            </a:endParaRPr>
          </a:p>
          <a:p>
            <a:pPr marL="531495" lvl="1" indent="-174625">
              <a:lnSpc>
                <a:spcPts val="3950"/>
              </a:lnSpc>
              <a:buSzPct val="97435"/>
              <a:buFont typeface="Arial"/>
              <a:buChar char="•"/>
              <a:tabLst>
                <a:tab pos="532130" algn="l"/>
              </a:tabLst>
            </a:pPr>
            <a:r>
              <a:rPr sz="3900" i="1" spc="-40" dirty="0">
                <a:latin typeface="Calibri"/>
                <a:cs typeface="Calibri"/>
              </a:rPr>
              <a:t>‘any </a:t>
            </a:r>
            <a:r>
              <a:rPr sz="3900" i="1" dirty="0">
                <a:latin typeface="Calibri"/>
                <a:cs typeface="Calibri"/>
              </a:rPr>
              <a:t>waking behavior </a:t>
            </a:r>
            <a:r>
              <a:rPr sz="3900" i="1" spc="-5" dirty="0">
                <a:latin typeface="Calibri"/>
                <a:cs typeface="Calibri"/>
              </a:rPr>
              <a:t>characterized by </a:t>
            </a:r>
            <a:r>
              <a:rPr sz="3900" i="1" dirty="0">
                <a:latin typeface="Calibri"/>
                <a:cs typeface="Calibri"/>
              </a:rPr>
              <a:t>an</a:t>
            </a:r>
            <a:r>
              <a:rPr sz="3900" i="1" spc="-204" dirty="0">
                <a:latin typeface="Calibri"/>
                <a:cs typeface="Calibri"/>
              </a:rPr>
              <a:t> </a:t>
            </a:r>
            <a:r>
              <a:rPr sz="3900" i="1" spc="0" dirty="0">
                <a:latin typeface="Calibri"/>
                <a:cs typeface="Calibri"/>
              </a:rPr>
              <a:t>energy</a:t>
            </a:r>
            <a:endParaRPr sz="3900">
              <a:latin typeface="Calibri"/>
              <a:cs typeface="Calibri"/>
            </a:endParaRPr>
          </a:p>
          <a:p>
            <a:pPr marL="527685">
              <a:lnSpc>
                <a:spcPts val="3745"/>
              </a:lnSpc>
            </a:pPr>
            <a:r>
              <a:rPr sz="3900" i="1" spc="-5" dirty="0">
                <a:latin typeface="Calibri"/>
                <a:cs typeface="Calibri"/>
              </a:rPr>
              <a:t>expenditure </a:t>
            </a:r>
            <a:r>
              <a:rPr sz="3900" i="1" dirty="0">
                <a:latin typeface="Calibri"/>
                <a:cs typeface="Calibri"/>
              </a:rPr>
              <a:t>≤1.5 </a:t>
            </a:r>
            <a:r>
              <a:rPr sz="3900" i="1" spc="-5" dirty="0">
                <a:latin typeface="Calibri"/>
                <a:cs typeface="Calibri"/>
              </a:rPr>
              <a:t>metabolic </a:t>
            </a:r>
            <a:r>
              <a:rPr sz="3900" i="1" dirty="0">
                <a:latin typeface="Calibri"/>
                <a:cs typeface="Calibri"/>
              </a:rPr>
              <a:t>equivalents</a:t>
            </a:r>
            <a:r>
              <a:rPr sz="3900" i="1" spc="-190" dirty="0">
                <a:latin typeface="Calibri"/>
                <a:cs typeface="Calibri"/>
              </a:rPr>
              <a:t> </a:t>
            </a:r>
            <a:r>
              <a:rPr sz="3900" i="1" spc="-50" dirty="0">
                <a:latin typeface="Calibri"/>
                <a:cs typeface="Calibri"/>
              </a:rPr>
              <a:t>(METs),</a:t>
            </a:r>
            <a:endParaRPr sz="3900">
              <a:latin typeface="Calibri"/>
              <a:cs typeface="Calibri"/>
            </a:endParaRPr>
          </a:p>
          <a:p>
            <a:pPr marL="527685">
              <a:lnSpc>
                <a:spcPts val="4140"/>
              </a:lnSpc>
            </a:pPr>
            <a:r>
              <a:rPr sz="3900" i="1" dirty="0">
                <a:latin typeface="Calibri"/>
                <a:cs typeface="Calibri"/>
              </a:rPr>
              <a:t>while in </a:t>
            </a:r>
            <a:r>
              <a:rPr sz="3900" i="1" spc="0" dirty="0">
                <a:latin typeface="Calibri"/>
                <a:cs typeface="Calibri"/>
              </a:rPr>
              <a:t>a </a:t>
            </a:r>
            <a:r>
              <a:rPr sz="3900" i="1" spc="-5" dirty="0">
                <a:latin typeface="Calibri"/>
                <a:cs typeface="Calibri"/>
              </a:rPr>
              <a:t>sitting, </a:t>
            </a:r>
            <a:r>
              <a:rPr sz="3900" i="1" dirty="0">
                <a:latin typeface="Calibri"/>
                <a:cs typeface="Calibri"/>
              </a:rPr>
              <a:t>reclining or </a:t>
            </a:r>
            <a:r>
              <a:rPr sz="3900" i="1" spc="-5" dirty="0">
                <a:latin typeface="Calibri"/>
                <a:cs typeface="Calibri"/>
              </a:rPr>
              <a:t>lying posture’ </a:t>
            </a:r>
            <a:r>
              <a:rPr sz="1400" i="1" spc="-15" dirty="0">
                <a:latin typeface="Calibri"/>
                <a:cs typeface="Calibri"/>
              </a:rPr>
              <a:t>(Tremblay </a:t>
            </a:r>
            <a:r>
              <a:rPr sz="1400" i="1" spc="-5" dirty="0">
                <a:latin typeface="Calibri"/>
                <a:cs typeface="Calibri"/>
              </a:rPr>
              <a:t>et </a:t>
            </a:r>
            <a:r>
              <a:rPr sz="1400" i="1" spc="-10" dirty="0">
                <a:latin typeface="Calibri"/>
                <a:cs typeface="Calibri"/>
              </a:rPr>
              <a:t>al.,</a:t>
            </a:r>
            <a:r>
              <a:rPr sz="1400" i="1" spc="30" dirty="0">
                <a:latin typeface="Calibri"/>
                <a:cs typeface="Calibri"/>
              </a:rPr>
              <a:t> </a:t>
            </a:r>
            <a:r>
              <a:rPr sz="1400" i="1" spc="-15" dirty="0">
                <a:latin typeface="Calibri"/>
                <a:cs typeface="Calibri"/>
              </a:rPr>
              <a:t>2017)</a:t>
            </a:r>
            <a:endParaRPr sz="1400">
              <a:latin typeface="Calibri"/>
              <a:cs typeface="Calibri"/>
            </a:endParaRPr>
          </a:p>
          <a:p>
            <a:pPr marL="186690" indent="-173990">
              <a:lnSpc>
                <a:spcPts val="4345"/>
              </a:lnSpc>
              <a:buSzPct val="97435"/>
              <a:buFont typeface="Arial"/>
              <a:buChar char="•"/>
              <a:tabLst>
                <a:tab pos="187325" algn="l"/>
              </a:tabLst>
            </a:pPr>
            <a:r>
              <a:rPr sz="3900" spc="-15" dirty="0">
                <a:latin typeface="Calibri"/>
                <a:cs typeface="Calibri"/>
              </a:rPr>
              <a:t>Exercise;</a:t>
            </a:r>
            <a:endParaRPr sz="3900">
              <a:latin typeface="Calibri"/>
              <a:cs typeface="Calibri"/>
            </a:endParaRPr>
          </a:p>
          <a:p>
            <a:pPr marL="527685" marR="483870" lvl="1" indent="-170815">
              <a:lnSpc>
                <a:spcPct val="80000"/>
              </a:lnSpc>
              <a:spcBef>
                <a:spcPts val="675"/>
              </a:spcBef>
              <a:buSzPct val="97435"/>
              <a:buFont typeface="Arial"/>
              <a:buChar char="•"/>
              <a:tabLst>
                <a:tab pos="532130" algn="l"/>
              </a:tabLst>
            </a:pPr>
            <a:r>
              <a:rPr sz="3900" i="1" spc="-55" dirty="0">
                <a:latin typeface="Calibri"/>
                <a:cs typeface="Calibri"/>
              </a:rPr>
              <a:t>‘a </a:t>
            </a:r>
            <a:r>
              <a:rPr sz="3900" i="1" spc="-10" dirty="0">
                <a:latin typeface="Calibri"/>
                <a:cs typeface="Calibri"/>
              </a:rPr>
              <a:t>subset </a:t>
            </a:r>
            <a:r>
              <a:rPr sz="3900" i="1" dirty="0">
                <a:latin typeface="Calibri"/>
                <a:cs typeface="Calibri"/>
              </a:rPr>
              <a:t>of </a:t>
            </a:r>
            <a:r>
              <a:rPr sz="3900" i="1" spc="-15" dirty="0">
                <a:latin typeface="Calibri"/>
                <a:cs typeface="Calibri"/>
              </a:rPr>
              <a:t>physical </a:t>
            </a:r>
            <a:r>
              <a:rPr sz="3900" i="1" dirty="0">
                <a:latin typeface="Calibri"/>
                <a:cs typeface="Calibri"/>
              </a:rPr>
              <a:t>activity </a:t>
            </a:r>
            <a:r>
              <a:rPr sz="3900" i="1" spc="0" dirty="0">
                <a:latin typeface="Calibri"/>
                <a:cs typeface="Calibri"/>
              </a:rPr>
              <a:t>that </a:t>
            </a:r>
            <a:r>
              <a:rPr sz="3900" i="1" spc="-5" dirty="0">
                <a:latin typeface="Calibri"/>
                <a:cs typeface="Calibri"/>
              </a:rPr>
              <a:t>is </a:t>
            </a:r>
            <a:r>
              <a:rPr sz="3900" i="1" dirty="0">
                <a:latin typeface="Calibri"/>
                <a:cs typeface="Calibri"/>
              </a:rPr>
              <a:t>planned,  </a:t>
            </a:r>
            <a:r>
              <a:rPr sz="3900" i="1" spc="-5" dirty="0">
                <a:latin typeface="Calibri"/>
                <a:cs typeface="Calibri"/>
              </a:rPr>
              <a:t>structured, </a:t>
            </a:r>
            <a:r>
              <a:rPr sz="3900" i="1" spc="0" dirty="0">
                <a:latin typeface="Calibri"/>
                <a:cs typeface="Calibri"/>
              </a:rPr>
              <a:t>and </a:t>
            </a:r>
            <a:r>
              <a:rPr sz="3900" i="1" dirty="0">
                <a:latin typeface="Calibri"/>
                <a:cs typeface="Calibri"/>
              </a:rPr>
              <a:t>repetitive </a:t>
            </a:r>
            <a:r>
              <a:rPr sz="3900" i="1" spc="0" dirty="0">
                <a:latin typeface="Calibri"/>
                <a:cs typeface="Calibri"/>
              </a:rPr>
              <a:t>and has </a:t>
            </a:r>
            <a:r>
              <a:rPr sz="3900" i="1" dirty="0">
                <a:latin typeface="Calibri"/>
                <a:cs typeface="Calibri"/>
              </a:rPr>
              <a:t>as </a:t>
            </a:r>
            <a:r>
              <a:rPr sz="3900" i="1" spc="0" dirty="0">
                <a:latin typeface="Calibri"/>
                <a:cs typeface="Calibri"/>
              </a:rPr>
              <a:t>a </a:t>
            </a:r>
            <a:r>
              <a:rPr sz="3900" i="1" dirty="0">
                <a:latin typeface="Calibri"/>
                <a:cs typeface="Calibri"/>
              </a:rPr>
              <a:t>final or</a:t>
            </a:r>
            <a:r>
              <a:rPr sz="3900" i="1" spc="-270" dirty="0">
                <a:latin typeface="Calibri"/>
                <a:cs typeface="Calibri"/>
              </a:rPr>
              <a:t> </a:t>
            </a:r>
            <a:r>
              <a:rPr sz="3900" i="1" dirty="0">
                <a:latin typeface="Calibri"/>
                <a:cs typeface="Calibri"/>
              </a:rPr>
              <a:t>an  </a:t>
            </a:r>
            <a:r>
              <a:rPr sz="3900" i="1" spc="-10" dirty="0">
                <a:latin typeface="Calibri"/>
                <a:cs typeface="Calibri"/>
              </a:rPr>
              <a:t>intermediate </a:t>
            </a:r>
            <a:r>
              <a:rPr sz="3900" i="1" dirty="0">
                <a:latin typeface="Calibri"/>
                <a:cs typeface="Calibri"/>
              </a:rPr>
              <a:t>objective </a:t>
            </a:r>
            <a:r>
              <a:rPr sz="3900" i="1" spc="0" dirty="0">
                <a:latin typeface="Calibri"/>
                <a:cs typeface="Calibri"/>
              </a:rPr>
              <a:t>the </a:t>
            </a:r>
            <a:r>
              <a:rPr sz="3900" i="1" spc="-5" dirty="0">
                <a:latin typeface="Calibri"/>
                <a:cs typeface="Calibri"/>
              </a:rPr>
              <a:t>improvement </a:t>
            </a:r>
            <a:r>
              <a:rPr sz="3900" i="1" dirty="0">
                <a:latin typeface="Calibri"/>
                <a:cs typeface="Calibri"/>
              </a:rPr>
              <a:t>or  </a:t>
            </a:r>
            <a:r>
              <a:rPr sz="3900" i="1" spc="-10" dirty="0">
                <a:latin typeface="Calibri"/>
                <a:cs typeface="Calibri"/>
              </a:rPr>
              <a:t>maintenance </a:t>
            </a:r>
            <a:r>
              <a:rPr sz="3900" i="1" dirty="0">
                <a:latin typeface="Calibri"/>
                <a:cs typeface="Calibri"/>
              </a:rPr>
              <a:t>of </a:t>
            </a:r>
            <a:r>
              <a:rPr sz="3900" i="1" spc="-15" dirty="0">
                <a:latin typeface="Calibri"/>
                <a:cs typeface="Calibri"/>
              </a:rPr>
              <a:t>physical </a:t>
            </a:r>
            <a:r>
              <a:rPr sz="3900" i="1" dirty="0">
                <a:latin typeface="Calibri"/>
                <a:cs typeface="Calibri"/>
              </a:rPr>
              <a:t>fitness’ </a:t>
            </a:r>
            <a:r>
              <a:rPr sz="1400" i="1" spc="-5" dirty="0">
                <a:latin typeface="Calibri"/>
                <a:cs typeface="Calibri"/>
              </a:rPr>
              <a:t>(Casperson et al.,</a:t>
            </a:r>
            <a:r>
              <a:rPr sz="1400" i="1" spc="-90" dirty="0">
                <a:latin typeface="Calibri"/>
                <a:cs typeface="Calibri"/>
              </a:rPr>
              <a:t> </a:t>
            </a:r>
            <a:r>
              <a:rPr sz="1400" i="1" spc="-15" dirty="0">
                <a:latin typeface="Calibri"/>
                <a:cs typeface="Calibri"/>
              </a:rPr>
              <a:t>1985)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3392" y="259079"/>
            <a:ext cx="8290559" cy="7410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625090">
              <a:lnSpc>
                <a:spcPts val="4435"/>
              </a:lnSpc>
            </a:pPr>
            <a:r>
              <a:rPr spc="-30" dirty="0"/>
              <a:t>Key</a:t>
            </a:r>
            <a:r>
              <a:rPr spc="-40" dirty="0"/>
              <a:t> </a:t>
            </a:r>
            <a:r>
              <a:rPr spc="-5" dirty="0"/>
              <a:t>definitions</a:t>
            </a:r>
          </a:p>
        </p:txBody>
      </p:sp>
      <p:sp>
        <p:nvSpPr>
          <p:cNvPr id="4" name="object 4"/>
          <p:cNvSpPr/>
          <p:nvPr/>
        </p:nvSpPr>
        <p:spPr>
          <a:xfrm>
            <a:off x="530351" y="1185672"/>
            <a:ext cx="11097895" cy="4124325"/>
          </a:xfrm>
          <a:custGeom>
            <a:avLst/>
            <a:gdLst/>
            <a:ahLst/>
            <a:cxnLst/>
            <a:rect l="l" t="t" r="r" b="b"/>
            <a:pathLst>
              <a:path w="11097895" h="4124325">
                <a:moveTo>
                  <a:pt x="0" y="4123944"/>
                </a:moveTo>
                <a:lnTo>
                  <a:pt x="11097768" y="4123944"/>
                </a:lnTo>
                <a:lnTo>
                  <a:pt x="11097768" y="0"/>
                </a:lnTo>
                <a:lnTo>
                  <a:pt x="0" y="0"/>
                </a:lnTo>
                <a:lnTo>
                  <a:pt x="0" y="4123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9396" y="1152524"/>
            <a:ext cx="10862945" cy="3791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fitness</a:t>
            </a:r>
            <a:r>
              <a:rPr sz="2100" dirty="0">
                <a:latin typeface="Calibri"/>
                <a:cs typeface="Calibri"/>
              </a:rPr>
              <a:t>;</a:t>
            </a:r>
            <a:endParaRPr sz="2100">
              <a:latin typeface="Calibri"/>
              <a:cs typeface="Calibri"/>
            </a:endParaRPr>
          </a:p>
          <a:p>
            <a:pPr marL="527685" marR="883285" lvl="1" indent="-170815">
              <a:lnSpc>
                <a:spcPts val="2590"/>
              </a:lnSpc>
              <a:spcBef>
                <a:spcPts val="470"/>
              </a:spcBef>
              <a:buFont typeface="Arial"/>
              <a:buChar char="•"/>
              <a:tabLst>
                <a:tab pos="528320" algn="l"/>
              </a:tabLst>
            </a:pPr>
            <a:r>
              <a:rPr sz="2400" i="1" spc="-5" dirty="0">
                <a:latin typeface="Calibri"/>
                <a:cs typeface="Calibri"/>
              </a:rPr>
              <a:t>Fitness </a:t>
            </a:r>
            <a:r>
              <a:rPr sz="2400" i="1" spc="-10" dirty="0">
                <a:latin typeface="Calibri"/>
                <a:cs typeface="Calibri"/>
              </a:rPr>
              <a:t>should refer to </a:t>
            </a:r>
            <a:r>
              <a:rPr sz="2400" i="1" spc="-5" dirty="0">
                <a:latin typeface="Calibri"/>
                <a:cs typeface="Calibri"/>
              </a:rPr>
              <a:t>the functional capacities required </a:t>
            </a:r>
            <a:r>
              <a:rPr sz="2400" i="1" spc="-10" dirty="0">
                <a:latin typeface="Calibri"/>
                <a:cs typeface="Calibri"/>
              </a:rPr>
              <a:t>for comfortable and  </a:t>
            </a:r>
            <a:r>
              <a:rPr sz="2400" i="1" spc="-5" dirty="0">
                <a:latin typeface="Calibri"/>
                <a:cs typeface="Calibri"/>
              </a:rPr>
              <a:t>productive </a:t>
            </a:r>
            <a:r>
              <a:rPr sz="2400" i="1" spc="-10" dirty="0">
                <a:latin typeface="Calibri"/>
                <a:cs typeface="Calibri"/>
              </a:rPr>
              <a:t>involvement </a:t>
            </a:r>
            <a:r>
              <a:rPr sz="2400" i="1" dirty="0">
                <a:latin typeface="Calibri"/>
                <a:cs typeface="Calibri"/>
              </a:rPr>
              <a:t>in </a:t>
            </a:r>
            <a:r>
              <a:rPr sz="2400" i="1" spc="-10" dirty="0">
                <a:latin typeface="Calibri"/>
                <a:cs typeface="Calibri"/>
              </a:rPr>
              <a:t>day to day</a:t>
            </a:r>
            <a:r>
              <a:rPr sz="2400" i="1" spc="7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activities;</a:t>
            </a:r>
            <a:endParaRPr sz="2400">
              <a:latin typeface="Calibri"/>
              <a:cs typeface="Calibri"/>
            </a:endParaRPr>
          </a:p>
          <a:p>
            <a:pPr marL="527685" lvl="1" indent="-170815">
              <a:lnSpc>
                <a:spcPts val="2735"/>
              </a:lnSpc>
              <a:spcBef>
                <a:spcPts val="85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should </a:t>
            </a:r>
            <a:r>
              <a:rPr sz="2400" spc="-10" dirty="0">
                <a:latin typeface="Calibri"/>
                <a:cs typeface="Calibri"/>
              </a:rPr>
              <a:t>‘</a:t>
            </a:r>
            <a:r>
              <a:rPr sz="2400" i="1" spc="-10" dirty="0">
                <a:latin typeface="Calibri"/>
                <a:cs typeface="Calibri"/>
              </a:rPr>
              <a:t>encompass manifestation </a:t>
            </a:r>
            <a:r>
              <a:rPr sz="2400" i="1" spc="-5" dirty="0">
                <a:latin typeface="Calibri"/>
                <a:cs typeface="Calibri"/>
              </a:rPr>
              <a:t>of the health-related </a:t>
            </a:r>
            <a:r>
              <a:rPr sz="2400" i="1" spc="-10" dirty="0">
                <a:latin typeface="Calibri"/>
                <a:cs typeface="Calibri"/>
              </a:rPr>
              <a:t>outcomes </a:t>
            </a:r>
            <a:r>
              <a:rPr sz="2400" i="1" spc="-5" dirty="0">
                <a:latin typeface="Calibri"/>
                <a:cs typeface="Calibri"/>
              </a:rPr>
              <a:t>of high levels</a:t>
            </a:r>
            <a:r>
              <a:rPr sz="2400" i="1" spc="16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527685">
              <a:lnSpc>
                <a:spcPts val="2735"/>
              </a:lnSpc>
            </a:pPr>
            <a:r>
              <a:rPr sz="2400" i="1" spc="-10" dirty="0">
                <a:latin typeface="Calibri"/>
                <a:cs typeface="Calibri"/>
              </a:rPr>
              <a:t>habitual </a:t>
            </a:r>
            <a:r>
              <a:rPr sz="2400" i="1" dirty="0">
                <a:latin typeface="Calibri"/>
                <a:cs typeface="Calibri"/>
              </a:rPr>
              <a:t>activity</a:t>
            </a:r>
            <a:r>
              <a:rPr sz="2400" dirty="0">
                <a:latin typeface="Calibri"/>
                <a:cs typeface="Calibri"/>
              </a:rPr>
              <a:t>’ </a:t>
            </a:r>
            <a:r>
              <a:rPr sz="2400" spc="-15" dirty="0">
                <a:latin typeface="Calibri"/>
                <a:cs typeface="Calibri"/>
              </a:rPr>
              <a:t>(Pate, </a:t>
            </a:r>
            <a:r>
              <a:rPr sz="2400" dirty="0">
                <a:latin typeface="Calibri"/>
                <a:cs typeface="Calibri"/>
              </a:rPr>
              <a:t>1988. p.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177).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marL="182880" indent="-170180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2800" dirty="0">
                <a:latin typeface="Calibri"/>
                <a:cs typeface="Calibri"/>
              </a:rPr>
              <a:t>Sport</a:t>
            </a:r>
            <a:r>
              <a:rPr sz="2100" dirty="0">
                <a:latin typeface="Calibri"/>
                <a:cs typeface="Calibri"/>
              </a:rPr>
              <a:t>;</a:t>
            </a:r>
            <a:endParaRPr sz="2100">
              <a:latin typeface="Calibri"/>
              <a:cs typeface="Calibri"/>
            </a:endParaRPr>
          </a:p>
          <a:p>
            <a:pPr marL="527685" marR="5080" lvl="1" indent="-170815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528320" algn="l"/>
              </a:tabLst>
            </a:pPr>
            <a:r>
              <a:rPr sz="2400" i="1" dirty="0">
                <a:latin typeface="Calibri"/>
                <a:cs typeface="Calibri"/>
              </a:rPr>
              <a:t>A </a:t>
            </a:r>
            <a:r>
              <a:rPr sz="2400" i="1" spc="-10" dirty="0">
                <a:latin typeface="Calibri"/>
                <a:cs typeface="Calibri"/>
              </a:rPr>
              <a:t>sub-component </a:t>
            </a:r>
            <a:r>
              <a:rPr sz="2400" i="1" spc="-5" dirty="0">
                <a:latin typeface="Calibri"/>
                <a:cs typeface="Calibri"/>
              </a:rPr>
              <a:t>of </a:t>
            </a:r>
            <a:r>
              <a:rPr sz="2400" i="1" spc="-15" dirty="0">
                <a:latin typeface="Calibri"/>
                <a:cs typeface="Calibri"/>
              </a:rPr>
              <a:t>physical </a:t>
            </a:r>
            <a:r>
              <a:rPr sz="2400" i="1" spc="-20" dirty="0">
                <a:latin typeface="Calibri"/>
                <a:cs typeface="Calibri"/>
              </a:rPr>
              <a:t>activity, </a:t>
            </a:r>
            <a:r>
              <a:rPr sz="2400" i="1" spc="-10" dirty="0">
                <a:latin typeface="Calibri"/>
                <a:cs typeface="Calibri"/>
              </a:rPr>
              <a:t>and </a:t>
            </a:r>
            <a:r>
              <a:rPr sz="2400" i="1" spc="-5" dirty="0">
                <a:latin typeface="Calibri"/>
                <a:cs typeface="Calibri"/>
              </a:rPr>
              <a:t>often </a:t>
            </a:r>
            <a:r>
              <a:rPr sz="2400" i="1" spc="-15" dirty="0">
                <a:latin typeface="Calibri"/>
                <a:cs typeface="Calibri"/>
              </a:rPr>
              <a:t>exercise </a:t>
            </a:r>
            <a:r>
              <a:rPr sz="2400" i="1" spc="-25" dirty="0">
                <a:latin typeface="Calibri"/>
                <a:cs typeface="Calibri"/>
              </a:rPr>
              <a:t>too, </a:t>
            </a:r>
            <a:r>
              <a:rPr sz="2400" i="1" spc="-5" dirty="0">
                <a:latin typeface="Calibri"/>
                <a:cs typeface="Calibri"/>
              </a:rPr>
              <a:t>whereby the activity </a:t>
            </a:r>
            <a:r>
              <a:rPr sz="2400" i="1" dirty="0">
                <a:latin typeface="Calibri"/>
                <a:cs typeface="Calibri"/>
              </a:rPr>
              <a:t>is  </a:t>
            </a:r>
            <a:r>
              <a:rPr sz="2400" i="1" spc="-10" dirty="0">
                <a:latin typeface="Calibri"/>
                <a:cs typeface="Calibri"/>
              </a:rPr>
              <a:t>rule </a:t>
            </a:r>
            <a:r>
              <a:rPr sz="2400" i="1" spc="-5" dirty="0">
                <a:latin typeface="Calibri"/>
                <a:cs typeface="Calibri"/>
              </a:rPr>
              <a:t>governed, </a:t>
            </a:r>
            <a:r>
              <a:rPr sz="2400" i="1" spc="-10" dirty="0">
                <a:latin typeface="Calibri"/>
                <a:cs typeface="Calibri"/>
              </a:rPr>
              <a:t>structured, </a:t>
            </a:r>
            <a:r>
              <a:rPr sz="2400" i="1" spc="-5" dirty="0">
                <a:latin typeface="Calibri"/>
                <a:cs typeface="Calibri"/>
              </a:rPr>
              <a:t>competitive, </a:t>
            </a:r>
            <a:r>
              <a:rPr sz="2400" i="1" spc="-10" dirty="0">
                <a:latin typeface="Calibri"/>
                <a:cs typeface="Calibri"/>
              </a:rPr>
              <a:t>and involves gross motor movement  </a:t>
            </a:r>
            <a:r>
              <a:rPr sz="2400" i="1" spc="-5" dirty="0">
                <a:latin typeface="Calibri"/>
                <a:cs typeface="Calibri"/>
              </a:rPr>
              <a:t>characterised by </a:t>
            </a:r>
            <a:r>
              <a:rPr sz="2400" i="1" spc="-15" dirty="0">
                <a:latin typeface="Calibri"/>
                <a:cs typeface="Calibri"/>
              </a:rPr>
              <a:t>physical </a:t>
            </a:r>
            <a:r>
              <a:rPr sz="2400" i="1" spc="-25" dirty="0">
                <a:latin typeface="Calibri"/>
                <a:cs typeface="Calibri"/>
              </a:rPr>
              <a:t>strategy, </a:t>
            </a:r>
            <a:r>
              <a:rPr sz="2400" i="1" spc="-10" dirty="0">
                <a:latin typeface="Calibri"/>
                <a:cs typeface="Calibri"/>
              </a:rPr>
              <a:t>prowess </a:t>
            </a:r>
            <a:r>
              <a:rPr sz="2400" i="1" spc="-5" dirty="0">
                <a:latin typeface="Calibri"/>
                <a:cs typeface="Calibri"/>
              </a:rPr>
              <a:t>and </a:t>
            </a:r>
            <a:r>
              <a:rPr sz="2400" i="1" spc="-10" dirty="0">
                <a:latin typeface="Calibri"/>
                <a:cs typeface="Calibri"/>
              </a:rPr>
              <a:t>chance</a:t>
            </a:r>
            <a:r>
              <a:rPr sz="2400" spc="-10" dirty="0">
                <a:latin typeface="Calibri"/>
                <a:cs typeface="Calibri"/>
              </a:rPr>
              <a:t>. (Rejeski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40" dirty="0">
                <a:latin typeface="Calibri"/>
                <a:cs typeface="Calibri"/>
              </a:rPr>
              <a:t>Brawley,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1988)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3392" y="835152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38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605"/>
              </a:spcBef>
            </a:pPr>
            <a:r>
              <a:rPr sz="4400" spc="-10" dirty="0"/>
              <a:t>Consider…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063495" y="2782823"/>
            <a:ext cx="8229600" cy="22586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320" rIns="0" bIns="0" rtlCol="0">
            <a:spAutoFit/>
          </a:bodyPr>
          <a:lstStyle/>
          <a:p>
            <a:pPr marL="436245" indent="-34417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coexistence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of…</a:t>
            </a:r>
            <a:endParaRPr sz="32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836294" algn="l"/>
              </a:tabLst>
            </a:pPr>
            <a:r>
              <a:rPr sz="2800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active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lifestyle</a:t>
            </a:r>
            <a:endParaRPr sz="28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836294" algn="l"/>
              </a:tabLst>
            </a:pPr>
            <a:r>
              <a:rPr sz="2800" spc="-10" dirty="0">
                <a:latin typeface="Calibri"/>
                <a:cs typeface="Calibri"/>
              </a:rPr>
              <a:t>Sedentary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behaviour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384" y="182879"/>
            <a:ext cx="11341735" cy="777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725805">
              <a:lnSpc>
                <a:spcPct val="100000"/>
              </a:lnSpc>
              <a:spcBef>
                <a:spcPts val="165"/>
              </a:spcBef>
            </a:pPr>
            <a:r>
              <a:rPr b="0" spc="-15" dirty="0">
                <a:latin typeface="Calibri Light"/>
                <a:cs typeface="Calibri Light"/>
              </a:rPr>
              <a:t>Historical </a:t>
            </a:r>
            <a:r>
              <a:rPr b="0" spc="-20" dirty="0">
                <a:latin typeface="Calibri Light"/>
                <a:cs typeface="Calibri Light"/>
              </a:rPr>
              <a:t>focus </a:t>
            </a:r>
            <a:r>
              <a:rPr b="0" dirty="0">
                <a:latin typeface="Calibri Light"/>
                <a:cs typeface="Calibri Light"/>
              </a:rPr>
              <a:t>on the </a:t>
            </a:r>
            <a:r>
              <a:rPr b="0" spc="-15" dirty="0">
                <a:latin typeface="Calibri Light"/>
                <a:cs typeface="Calibri Light"/>
              </a:rPr>
              <a:t>physical </a:t>
            </a:r>
            <a:r>
              <a:rPr b="0" dirty="0">
                <a:latin typeface="Calibri Light"/>
                <a:cs typeface="Calibri Light"/>
              </a:rPr>
              <a:t>activity</a:t>
            </a:r>
            <a:r>
              <a:rPr b="0" spc="-140" dirty="0">
                <a:latin typeface="Calibri Light"/>
                <a:cs typeface="Calibri Light"/>
              </a:rPr>
              <a:t> </a:t>
            </a:r>
            <a:r>
              <a:rPr b="0" dirty="0">
                <a:latin typeface="Calibri Light"/>
                <a:cs typeface="Calibri Light"/>
              </a:rPr>
              <a:t>spectrum</a:t>
            </a:r>
          </a:p>
        </p:txBody>
      </p:sp>
      <p:sp>
        <p:nvSpPr>
          <p:cNvPr id="4" name="object 4"/>
          <p:cNvSpPr/>
          <p:nvPr/>
        </p:nvSpPr>
        <p:spPr>
          <a:xfrm>
            <a:off x="124968" y="1252727"/>
            <a:ext cx="11902440" cy="4855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49183" y="6220967"/>
            <a:ext cx="3797935" cy="502920"/>
          </a:xfrm>
          <a:custGeom>
            <a:avLst/>
            <a:gdLst/>
            <a:ahLst/>
            <a:cxnLst/>
            <a:rect l="l" t="t" r="r" b="b"/>
            <a:pathLst>
              <a:path w="3797934" h="502920">
                <a:moveTo>
                  <a:pt x="0" y="502920"/>
                </a:moveTo>
                <a:lnTo>
                  <a:pt x="3797808" y="502920"/>
                </a:lnTo>
                <a:lnTo>
                  <a:pt x="3797808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40014" y="6203696"/>
            <a:ext cx="3217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-35" dirty="0">
                <a:latin typeface="Calibri Light"/>
                <a:cs typeface="Calibri Light"/>
              </a:rPr>
              <a:t>Tremblay </a:t>
            </a:r>
            <a:r>
              <a:rPr sz="2800" b="0" i="1" spc="-20" dirty="0">
                <a:latin typeface="Calibri Light"/>
                <a:cs typeface="Calibri Light"/>
              </a:rPr>
              <a:t>et </a:t>
            </a:r>
            <a:r>
              <a:rPr sz="2800" b="0" i="1" dirty="0">
                <a:latin typeface="Calibri Light"/>
                <a:cs typeface="Calibri Light"/>
              </a:rPr>
              <a:t>al</a:t>
            </a:r>
            <a:r>
              <a:rPr sz="2800" b="0" dirty="0">
                <a:latin typeface="Calibri Light"/>
                <a:cs typeface="Calibri Light"/>
              </a:rPr>
              <a:t>.,</a:t>
            </a:r>
            <a:r>
              <a:rPr sz="2800" b="0" spc="-35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(2017)</a:t>
            </a:r>
            <a:endParaRPr sz="2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2565" rIns="0" bIns="0" rtlCol="0">
            <a:spAutoFit/>
          </a:bodyPr>
          <a:lstStyle/>
          <a:p>
            <a:pPr marL="2720340">
              <a:lnSpc>
                <a:spcPct val="100000"/>
              </a:lnSpc>
              <a:spcBef>
                <a:spcPts val="1595"/>
              </a:spcBef>
            </a:pPr>
            <a:r>
              <a:rPr sz="4400" spc="-5" dirty="0"/>
              <a:t>Modern </a:t>
            </a:r>
            <a:r>
              <a:rPr sz="4400" spc="-30" dirty="0"/>
              <a:t>day </a:t>
            </a:r>
            <a:r>
              <a:rPr sz="4400" spc="-170" dirty="0"/>
              <a:t>PA</a:t>
            </a:r>
            <a:r>
              <a:rPr sz="4400" spc="75" dirty="0"/>
              <a:t> </a:t>
            </a:r>
            <a:r>
              <a:rPr sz="4400" spc="-20" dirty="0"/>
              <a:t>research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990344" y="2133600"/>
            <a:ext cx="8229600" cy="34112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320" rIns="0" bIns="0" rtlCol="0">
            <a:spAutoFit/>
          </a:bodyPr>
          <a:lstStyle/>
          <a:p>
            <a:pPr marL="437515" indent="-34480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5" dirty="0">
                <a:latin typeface="Calibri"/>
                <a:cs typeface="Calibri"/>
              </a:rPr>
              <a:t>Changing </a:t>
            </a:r>
            <a:r>
              <a:rPr sz="3200" spc="-25" dirty="0">
                <a:latin typeface="Calibri"/>
                <a:cs typeface="Calibri"/>
              </a:rPr>
              <a:t>focus </a:t>
            </a:r>
            <a:r>
              <a:rPr sz="3200" spc="-5" dirty="0">
                <a:latin typeface="Calibri"/>
                <a:cs typeface="Calibri"/>
              </a:rPr>
              <a:t>of public health </a:t>
            </a:r>
            <a:r>
              <a:rPr sz="3200" spc="-10" dirty="0">
                <a:latin typeface="Calibri"/>
                <a:cs typeface="Calibri"/>
              </a:rPr>
              <a:t>after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war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10" dirty="0">
                <a:latin typeface="Calibri"/>
                <a:cs typeface="Calibri"/>
              </a:rPr>
              <a:t>Doll and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Hill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30" dirty="0">
                <a:latin typeface="Calibri"/>
                <a:cs typeface="Calibri"/>
              </a:rPr>
              <a:t>Jeremy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Morris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5" dirty="0">
                <a:latin typeface="Calibri"/>
                <a:cs typeface="Calibri"/>
              </a:rPr>
              <a:t>Ralph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Paffenbarger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20" dirty="0">
                <a:latin typeface="Calibri"/>
                <a:cs typeface="Calibri"/>
              </a:rPr>
              <a:t>Last </a:t>
            </a:r>
            <a:r>
              <a:rPr sz="3200" spc="-10" dirty="0">
                <a:latin typeface="Calibri"/>
                <a:cs typeface="Calibri"/>
              </a:rPr>
              <a:t>50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years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3495" y="115823"/>
            <a:ext cx="8229600" cy="1143000"/>
          </a:xfrm>
          <a:custGeom>
            <a:avLst/>
            <a:gdLst/>
            <a:ahLst/>
            <a:cxnLst/>
            <a:rect l="l" t="t" r="r" b="b"/>
            <a:pathLst>
              <a:path w="8229600" h="1143000">
                <a:moveTo>
                  <a:pt x="0" y="1143000"/>
                </a:moveTo>
                <a:lnTo>
                  <a:pt x="8229600" y="1143000"/>
                </a:lnTo>
                <a:lnTo>
                  <a:pt x="82296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14776" y="306781"/>
            <a:ext cx="55283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25" dirty="0"/>
              <a:t>Professor </a:t>
            </a:r>
            <a:r>
              <a:rPr sz="4400" spc="-30" dirty="0"/>
              <a:t>Jeremy</a:t>
            </a:r>
            <a:r>
              <a:rPr sz="4400" dirty="0"/>
              <a:t> </a:t>
            </a:r>
            <a:r>
              <a:rPr sz="4400" spc="-5" dirty="0"/>
              <a:t>Morris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1981200" y="1600200"/>
            <a:ext cx="5770245" cy="4996180"/>
          </a:xfrm>
          <a:custGeom>
            <a:avLst/>
            <a:gdLst/>
            <a:ahLst/>
            <a:cxnLst/>
            <a:rect l="l" t="t" r="r" b="b"/>
            <a:pathLst>
              <a:path w="5770245" h="4996180">
                <a:moveTo>
                  <a:pt x="0" y="4995672"/>
                </a:moveTo>
                <a:lnTo>
                  <a:pt x="5769863" y="4995672"/>
                </a:lnTo>
                <a:lnTo>
                  <a:pt x="5769863" y="0"/>
                </a:lnTo>
                <a:lnTo>
                  <a:pt x="0" y="0"/>
                </a:lnTo>
                <a:lnTo>
                  <a:pt x="0" y="4995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60575" y="1563700"/>
            <a:ext cx="544131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3420"/>
              </a:lnSpc>
              <a:spcBef>
                <a:spcPts val="1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Qualified </a:t>
            </a:r>
            <a:r>
              <a:rPr sz="3000" spc="-5" dirty="0">
                <a:latin typeface="Calibri"/>
                <a:cs typeface="Calibri"/>
              </a:rPr>
              <a:t>as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0" dirty="0">
                <a:latin typeface="Calibri"/>
                <a:cs typeface="Calibri"/>
              </a:rPr>
              <a:t>medical </a:t>
            </a:r>
            <a:r>
              <a:rPr sz="3000" spc="-5" dirty="0">
                <a:latin typeface="Calibri"/>
                <a:cs typeface="Calibri"/>
              </a:rPr>
              <a:t>doctor</a:t>
            </a:r>
            <a:r>
              <a:rPr sz="3000" spc="-1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endParaRPr sz="3000">
              <a:latin typeface="Calibri"/>
              <a:cs typeface="Calibri"/>
            </a:endParaRPr>
          </a:p>
          <a:p>
            <a:pPr marL="356870">
              <a:lnSpc>
                <a:spcPts val="3420"/>
              </a:lnSpc>
            </a:pPr>
            <a:r>
              <a:rPr sz="3000" spc="-10" dirty="0">
                <a:latin typeface="Calibri"/>
                <a:cs typeface="Calibri"/>
              </a:rPr>
              <a:t>1934</a:t>
            </a:r>
            <a:endParaRPr sz="3000">
              <a:latin typeface="Calibri"/>
              <a:cs typeface="Calibri"/>
            </a:endParaRPr>
          </a:p>
          <a:p>
            <a:pPr marL="356870" marR="160655" indent="-344170">
              <a:lnSpc>
                <a:spcPct val="90000"/>
              </a:lnSpc>
              <a:spcBef>
                <a:spcPts val="7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Became </a:t>
            </a:r>
            <a:r>
              <a:rPr sz="3000" spc="-5" dirty="0">
                <a:latin typeface="Calibri"/>
                <a:cs typeface="Calibri"/>
              </a:rPr>
              <a:t>one of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15" dirty="0">
                <a:latin typeface="Calibri"/>
                <a:cs typeface="Calibri"/>
              </a:rPr>
              <a:t>first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modern  </a:t>
            </a:r>
            <a:r>
              <a:rPr sz="3000" spc="-20" dirty="0">
                <a:latin typeface="Calibri"/>
                <a:cs typeface="Calibri"/>
              </a:rPr>
              <a:t>day </a:t>
            </a:r>
            <a:r>
              <a:rPr sz="3000" dirty="0">
                <a:latin typeface="Calibri"/>
                <a:cs typeface="Calibri"/>
              </a:rPr>
              <a:t>epidemiologists </a:t>
            </a:r>
            <a:r>
              <a:rPr sz="3000" spc="-5" dirty="0">
                <a:latin typeface="Calibri"/>
                <a:cs typeface="Calibri"/>
              </a:rPr>
              <a:t>‘because </a:t>
            </a:r>
            <a:r>
              <a:rPr sz="3000" dirty="0">
                <a:latin typeface="Calibri"/>
                <a:cs typeface="Calibri"/>
              </a:rPr>
              <a:t>I  </a:t>
            </a:r>
            <a:r>
              <a:rPr sz="3000" spc="-15" dirty="0">
                <a:latin typeface="Calibri"/>
                <a:cs typeface="Calibri"/>
              </a:rPr>
              <a:t>wanted to </a:t>
            </a:r>
            <a:r>
              <a:rPr sz="3000" dirty="0">
                <a:latin typeface="Calibri"/>
                <a:cs typeface="Calibri"/>
              </a:rPr>
              <a:t>know </a:t>
            </a:r>
            <a:r>
              <a:rPr sz="3000" spc="-20" dirty="0">
                <a:latin typeface="Calibri"/>
                <a:cs typeface="Calibri"/>
              </a:rPr>
              <a:t>why different  </a:t>
            </a:r>
            <a:r>
              <a:rPr sz="3000" spc="-5" dirty="0">
                <a:latin typeface="Calibri"/>
                <a:cs typeface="Calibri"/>
              </a:rPr>
              <a:t>people </a:t>
            </a:r>
            <a:r>
              <a:rPr sz="3000" spc="-10" dirty="0">
                <a:latin typeface="Calibri"/>
                <a:cs typeface="Calibri"/>
              </a:rPr>
              <a:t>got </a:t>
            </a:r>
            <a:r>
              <a:rPr sz="3000" spc="-25" dirty="0">
                <a:latin typeface="Calibri"/>
                <a:cs typeface="Calibri"/>
              </a:rPr>
              <a:t>different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diseases’</a:t>
            </a:r>
            <a:endParaRPr sz="30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CBE in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1972</a:t>
            </a:r>
            <a:endParaRPr sz="3000">
              <a:latin typeface="Calibri"/>
              <a:cs typeface="Calibri"/>
            </a:endParaRPr>
          </a:p>
          <a:p>
            <a:pPr marL="356870" marR="5080" indent="-344170">
              <a:lnSpc>
                <a:spcPct val="90000"/>
              </a:lnSpc>
              <a:spcBef>
                <a:spcPts val="7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1996 </a:t>
            </a:r>
            <a:r>
              <a:rPr sz="3000" spc="-15" dirty="0">
                <a:latin typeface="Calibri"/>
                <a:cs typeface="Calibri"/>
              </a:rPr>
              <a:t>first to </a:t>
            </a:r>
            <a:r>
              <a:rPr sz="3000" spc="-5" dirty="0">
                <a:latin typeface="Calibri"/>
                <a:cs typeface="Calibri"/>
              </a:rPr>
              <a:t>be </a:t>
            </a:r>
            <a:r>
              <a:rPr sz="3000" spc="-15" dirty="0">
                <a:latin typeface="Calibri"/>
                <a:cs typeface="Calibri"/>
              </a:rPr>
              <a:t>awarded </a:t>
            </a:r>
            <a:r>
              <a:rPr sz="3000" dirty="0">
                <a:latin typeface="Calibri"/>
                <a:cs typeface="Calibri"/>
              </a:rPr>
              <a:t>the  </a:t>
            </a:r>
            <a:r>
              <a:rPr sz="3000" spc="-10" dirty="0">
                <a:latin typeface="Calibri"/>
                <a:cs typeface="Calibri"/>
              </a:rPr>
              <a:t>International </a:t>
            </a:r>
            <a:r>
              <a:rPr sz="3000" dirty="0">
                <a:latin typeface="Calibri"/>
                <a:cs typeface="Calibri"/>
              </a:rPr>
              <a:t>Olympic medal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and  </a:t>
            </a:r>
            <a:r>
              <a:rPr sz="3000" spc="-20" dirty="0">
                <a:latin typeface="Calibri"/>
                <a:cs typeface="Calibri"/>
              </a:rPr>
              <a:t>prize </a:t>
            </a:r>
            <a:r>
              <a:rPr sz="3000" dirty="0">
                <a:latin typeface="Calibri"/>
                <a:cs typeface="Calibri"/>
              </a:rPr>
              <a:t>in </a:t>
            </a:r>
            <a:r>
              <a:rPr sz="3000" spc="-25" dirty="0">
                <a:latin typeface="Calibri"/>
                <a:cs typeface="Calibri"/>
              </a:rPr>
              <a:t>exercise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sciences</a:t>
            </a:r>
            <a:endParaRPr sz="30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Died </a:t>
            </a:r>
            <a:r>
              <a:rPr sz="3000" dirty="0">
                <a:latin typeface="Calibri"/>
                <a:cs typeface="Calibri"/>
              </a:rPr>
              <a:t>in </a:t>
            </a:r>
            <a:r>
              <a:rPr sz="3000" spc="-10" dirty="0">
                <a:latin typeface="Calibri"/>
                <a:cs typeface="Calibri"/>
              </a:rPr>
              <a:t>2009 aged 99 </a:t>
            </a:r>
            <a:r>
              <a:rPr sz="3000" spc="-5" dirty="0">
                <a:latin typeface="Calibri"/>
                <a:cs typeface="Calibri"/>
              </a:rPr>
              <a:t>and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half!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04504" y="2374392"/>
            <a:ext cx="2410968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2952" y="640080"/>
            <a:ext cx="4096511" cy="5577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77111" y="438912"/>
            <a:ext cx="3846829" cy="1676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8915" rIns="0" bIns="0" rtlCol="0">
            <a:spAutoFit/>
          </a:bodyPr>
          <a:lstStyle/>
          <a:p>
            <a:pPr marL="1189355" marR="146685" indent="-1033780">
              <a:lnSpc>
                <a:spcPts val="4750"/>
              </a:lnSpc>
              <a:spcBef>
                <a:spcPts val="1645"/>
              </a:spcBef>
            </a:pPr>
            <a:r>
              <a:rPr sz="4400" spc="-30" dirty="0"/>
              <a:t>Rudyard </a:t>
            </a:r>
            <a:r>
              <a:rPr sz="4400" spc="-5" dirty="0"/>
              <a:t>Kipling  </a:t>
            </a:r>
            <a:r>
              <a:rPr sz="4400" spc="-10" dirty="0"/>
              <a:t>(1980)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667512" y="2715767"/>
            <a:ext cx="5111750" cy="32251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36880" indent="-228600">
              <a:lnSpc>
                <a:spcPts val="2940"/>
              </a:lnSpc>
              <a:buFont typeface="Arial"/>
              <a:buChar char="•"/>
              <a:tabLst>
                <a:tab pos="437515" algn="l"/>
              </a:tabLst>
            </a:pPr>
            <a:r>
              <a:rPr sz="2700" spc="25" dirty="0">
                <a:latin typeface="Calibri"/>
                <a:cs typeface="Calibri"/>
              </a:rPr>
              <a:t>‘The </a:t>
            </a:r>
            <a:r>
              <a:rPr sz="2700" spc="-5" dirty="0">
                <a:latin typeface="Calibri"/>
                <a:cs typeface="Calibri"/>
              </a:rPr>
              <a:t>cure </a:t>
            </a:r>
            <a:r>
              <a:rPr sz="2700" spc="-20" dirty="0">
                <a:latin typeface="Calibri"/>
                <a:cs typeface="Calibri"/>
              </a:rPr>
              <a:t>for </a:t>
            </a:r>
            <a:r>
              <a:rPr sz="2700" spc="0" dirty="0">
                <a:latin typeface="Calibri"/>
                <a:cs typeface="Calibri"/>
              </a:rPr>
              <a:t>this </a:t>
            </a:r>
            <a:r>
              <a:rPr sz="2700" dirty="0">
                <a:latin typeface="Calibri"/>
                <a:cs typeface="Calibri"/>
              </a:rPr>
              <a:t>ill is not </a:t>
            </a:r>
            <a:r>
              <a:rPr sz="2700" spc="-10" dirty="0">
                <a:latin typeface="Calibri"/>
                <a:cs typeface="Calibri"/>
              </a:rPr>
              <a:t>to</a:t>
            </a:r>
            <a:r>
              <a:rPr sz="2700" spc="-2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still</a:t>
            </a:r>
            <a:endParaRPr sz="2700">
              <a:latin typeface="Calibri"/>
              <a:cs typeface="Calibri"/>
            </a:endParaRPr>
          </a:p>
          <a:p>
            <a:pPr marL="436880">
              <a:lnSpc>
                <a:spcPts val="3075"/>
              </a:lnSpc>
            </a:pPr>
            <a:r>
              <a:rPr sz="2700" spc="-5" dirty="0">
                <a:latin typeface="Calibri"/>
                <a:cs typeface="Calibri"/>
              </a:rPr>
              <a:t>still,</a:t>
            </a:r>
            <a:endParaRPr sz="2700">
              <a:latin typeface="Calibri"/>
              <a:cs typeface="Calibri"/>
            </a:endParaRPr>
          </a:p>
          <a:p>
            <a:pPr marL="436880" indent="-228600">
              <a:lnSpc>
                <a:spcPts val="3075"/>
              </a:lnSpc>
              <a:spcBef>
                <a:spcPts val="335"/>
              </a:spcBef>
              <a:buFont typeface="Arial"/>
              <a:buChar char="•"/>
              <a:tabLst>
                <a:tab pos="437515" algn="l"/>
              </a:tabLst>
            </a:pPr>
            <a:r>
              <a:rPr sz="2700" dirty="0">
                <a:latin typeface="Calibri"/>
                <a:cs typeface="Calibri"/>
              </a:rPr>
              <a:t>Or </a:t>
            </a:r>
            <a:r>
              <a:rPr sz="2700" spc="-20" dirty="0">
                <a:latin typeface="Calibri"/>
                <a:cs typeface="Calibri"/>
              </a:rPr>
              <a:t>frowst </a:t>
            </a:r>
            <a:r>
              <a:rPr sz="2700" spc="0" dirty="0">
                <a:latin typeface="Calibri"/>
                <a:cs typeface="Calibri"/>
              </a:rPr>
              <a:t>with a book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-170" dirty="0">
                <a:latin typeface="Calibri"/>
                <a:cs typeface="Calibri"/>
              </a:rPr>
              <a:t> </a:t>
            </a:r>
            <a:r>
              <a:rPr sz="2700" spc="0" dirty="0">
                <a:latin typeface="Calibri"/>
                <a:cs typeface="Calibri"/>
              </a:rPr>
              <a:t>the</a:t>
            </a:r>
            <a:endParaRPr sz="2700">
              <a:latin typeface="Calibri"/>
              <a:cs typeface="Calibri"/>
            </a:endParaRPr>
          </a:p>
          <a:p>
            <a:pPr marL="436880">
              <a:lnSpc>
                <a:spcPts val="3075"/>
              </a:lnSpc>
            </a:pPr>
            <a:r>
              <a:rPr sz="2700" spc="-10" dirty="0">
                <a:latin typeface="Calibri"/>
                <a:cs typeface="Calibri"/>
              </a:rPr>
              <a:t>fire;</a:t>
            </a:r>
            <a:endParaRPr sz="2700">
              <a:latin typeface="Calibri"/>
              <a:cs typeface="Calibri"/>
            </a:endParaRPr>
          </a:p>
          <a:p>
            <a:pPr marL="436880" indent="-228600">
              <a:lnSpc>
                <a:spcPts val="3070"/>
              </a:lnSpc>
              <a:spcBef>
                <a:spcPts val="340"/>
              </a:spcBef>
              <a:buFont typeface="Arial"/>
              <a:buChar char="•"/>
              <a:tabLst>
                <a:tab pos="437515" algn="l"/>
              </a:tabLst>
            </a:pPr>
            <a:r>
              <a:rPr sz="2700" spc="-5" dirty="0">
                <a:latin typeface="Calibri"/>
                <a:cs typeface="Calibri"/>
              </a:rPr>
              <a:t>But </a:t>
            </a:r>
            <a:r>
              <a:rPr sz="2700" spc="-10" dirty="0">
                <a:latin typeface="Calibri"/>
                <a:cs typeface="Calibri"/>
              </a:rPr>
              <a:t>to </a:t>
            </a:r>
            <a:r>
              <a:rPr sz="2700" spc="-30" dirty="0">
                <a:latin typeface="Calibri"/>
                <a:cs typeface="Calibri"/>
              </a:rPr>
              <a:t>take </a:t>
            </a:r>
            <a:r>
              <a:rPr sz="2700" spc="0" dirty="0">
                <a:latin typeface="Calibri"/>
                <a:cs typeface="Calibri"/>
              </a:rPr>
              <a:t>a </a:t>
            </a:r>
            <a:r>
              <a:rPr sz="2700" spc="-15" dirty="0">
                <a:latin typeface="Calibri"/>
                <a:cs typeface="Calibri"/>
              </a:rPr>
              <a:t>large </a:t>
            </a:r>
            <a:r>
              <a:rPr sz="2700" dirty="0">
                <a:latin typeface="Calibri"/>
                <a:cs typeface="Calibri"/>
              </a:rPr>
              <a:t>hoe </a:t>
            </a:r>
            <a:r>
              <a:rPr sz="2700" spc="-5" dirty="0">
                <a:latin typeface="Calibri"/>
                <a:cs typeface="Calibri"/>
              </a:rPr>
              <a:t>and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spc="0" dirty="0">
                <a:latin typeface="Calibri"/>
                <a:cs typeface="Calibri"/>
              </a:rPr>
              <a:t>a</a:t>
            </a:r>
            <a:endParaRPr sz="2700">
              <a:latin typeface="Calibri"/>
              <a:cs typeface="Calibri"/>
            </a:endParaRPr>
          </a:p>
          <a:p>
            <a:pPr marL="436880">
              <a:lnSpc>
                <a:spcPts val="3070"/>
              </a:lnSpc>
            </a:pPr>
            <a:r>
              <a:rPr sz="2700" spc="-5" dirty="0">
                <a:latin typeface="Calibri"/>
                <a:cs typeface="Calibri"/>
              </a:rPr>
              <a:t>shovel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also,</a:t>
            </a:r>
            <a:endParaRPr sz="2700">
              <a:latin typeface="Calibri"/>
              <a:cs typeface="Calibri"/>
            </a:endParaRPr>
          </a:p>
          <a:p>
            <a:pPr marL="43688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437515" algn="l"/>
              </a:tabLst>
            </a:pPr>
            <a:r>
              <a:rPr sz="2700" dirty="0">
                <a:latin typeface="Calibri"/>
                <a:cs typeface="Calibri"/>
              </a:rPr>
              <a:t>And dig till </a:t>
            </a:r>
            <a:r>
              <a:rPr sz="2700" spc="-5" dirty="0">
                <a:latin typeface="Calibri"/>
                <a:cs typeface="Calibri"/>
              </a:rPr>
              <a:t>you </a:t>
            </a:r>
            <a:r>
              <a:rPr sz="2700" spc="-10" dirty="0">
                <a:latin typeface="Calibri"/>
                <a:cs typeface="Calibri"/>
              </a:rPr>
              <a:t>gently</a:t>
            </a:r>
            <a:r>
              <a:rPr sz="2700" spc="-114" dirty="0">
                <a:latin typeface="Calibri"/>
                <a:cs typeface="Calibri"/>
              </a:rPr>
              <a:t> </a:t>
            </a:r>
            <a:r>
              <a:rPr sz="2700" spc="-40" dirty="0">
                <a:latin typeface="Calibri"/>
                <a:cs typeface="Calibri"/>
              </a:rPr>
              <a:t>perspire’.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9600" y="274320"/>
            <a:ext cx="10972800" cy="1143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491740">
              <a:lnSpc>
                <a:spcPts val="4250"/>
              </a:lnSpc>
            </a:pPr>
            <a:r>
              <a:rPr sz="4000" spc="-20" dirty="0">
                <a:latin typeface="Calibri"/>
                <a:cs typeface="Calibri"/>
              </a:rPr>
              <a:t>Professor </a:t>
            </a:r>
            <a:r>
              <a:rPr sz="4000" dirty="0">
                <a:latin typeface="Calibri"/>
                <a:cs typeface="Calibri"/>
              </a:rPr>
              <a:t>Ralph</a:t>
            </a:r>
            <a:r>
              <a:rPr sz="4000" spc="-35" dirty="0">
                <a:latin typeface="Calibri"/>
                <a:cs typeface="Calibri"/>
              </a:rPr>
              <a:t> </a:t>
            </a:r>
            <a:r>
              <a:rPr sz="4000" spc="-25" dirty="0">
                <a:latin typeface="Calibri"/>
                <a:cs typeface="Calibri"/>
              </a:rPr>
              <a:t>Paffenbarger</a:t>
            </a:r>
            <a:endParaRPr sz="4000">
              <a:latin typeface="Calibri"/>
              <a:cs typeface="Calibri"/>
            </a:endParaRPr>
          </a:p>
          <a:p>
            <a:pPr marR="506730" algn="ctr">
              <a:lnSpc>
                <a:spcPts val="4750"/>
              </a:lnSpc>
            </a:pPr>
            <a:r>
              <a:rPr sz="4000" spc="0" dirty="0">
                <a:latin typeface="Calibri"/>
                <a:cs typeface="Calibri"/>
              </a:rPr>
              <a:t>1922-2007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1600200"/>
            <a:ext cx="5483860" cy="5069205"/>
          </a:xfrm>
          <a:custGeom>
            <a:avLst/>
            <a:gdLst/>
            <a:ahLst/>
            <a:cxnLst/>
            <a:rect l="l" t="t" r="r" b="b"/>
            <a:pathLst>
              <a:path w="5483859" h="5069205">
                <a:moveTo>
                  <a:pt x="0" y="5068824"/>
                </a:moveTo>
                <a:lnTo>
                  <a:pt x="5483352" y="5068824"/>
                </a:lnTo>
                <a:lnTo>
                  <a:pt x="5483352" y="0"/>
                </a:lnTo>
                <a:lnTo>
                  <a:pt x="0" y="0"/>
                </a:lnTo>
                <a:lnTo>
                  <a:pt x="0" y="5068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60575" y="1510650"/>
            <a:ext cx="5307330" cy="431927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US </a:t>
            </a:r>
            <a:r>
              <a:rPr sz="3200" spc="-20" dirty="0">
                <a:latin typeface="Calibri"/>
                <a:cs typeface="Calibri"/>
              </a:rPr>
              <a:t>Government </a:t>
            </a:r>
            <a:r>
              <a:rPr sz="3200" spc="-10" dirty="0">
                <a:latin typeface="Calibri"/>
                <a:cs typeface="Calibri"/>
              </a:rPr>
              <a:t>advisor on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PA</a:t>
            </a:r>
            <a:endParaRPr sz="3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Medical </a:t>
            </a:r>
            <a:r>
              <a:rPr sz="3200" spc="-15" dirty="0">
                <a:latin typeface="Calibri"/>
                <a:cs typeface="Calibri"/>
              </a:rPr>
              <a:t>doctor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and</a:t>
            </a:r>
            <a:endParaRPr sz="32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Calibri"/>
                <a:cs typeface="Calibri"/>
              </a:rPr>
              <a:t>epidemiologist</a:t>
            </a:r>
            <a:endParaRPr sz="3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Harvard </a:t>
            </a:r>
            <a:r>
              <a:rPr sz="3200" spc="-10" dirty="0">
                <a:latin typeface="Calibri"/>
                <a:cs typeface="Calibri"/>
              </a:rPr>
              <a:t>Alumni Health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Study</a:t>
            </a:r>
            <a:endParaRPr sz="3200">
              <a:latin typeface="Calibri"/>
              <a:cs typeface="Calibri"/>
            </a:endParaRPr>
          </a:p>
          <a:p>
            <a:pPr marL="356870" marR="300355" indent="-34417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Began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College </a:t>
            </a:r>
            <a:r>
              <a:rPr sz="3200" spc="-5" dirty="0">
                <a:latin typeface="Calibri"/>
                <a:cs typeface="Calibri"/>
              </a:rPr>
              <a:t>Alumni  </a:t>
            </a:r>
            <a:r>
              <a:rPr sz="3200" spc="-10" dirty="0">
                <a:latin typeface="Calibri"/>
                <a:cs typeface="Calibri"/>
              </a:rPr>
              <a:t>Health Study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15" dirty="0">
                <a:latin typeface="Calibri"/>
                <a:cs typeface="Calibri"/>
              </a:rPr>
              <a:t>1960 </a:t>
            </a:r>
            <a:r>
              <a:rPr sz="3200" spc="-5" dirty="0">
                <a:latin typeface="Calibri"/>
                <a:cs typeface="Calibri"/>
              </a:rPr>
              <a:t>&gt; </a:t>
            </a:r>
            <a:r>
              <a:rPr sz="3200" spc="-15" dirty="0">
                <a:latin typeface="Calibri"/>
                <a:cs typeface="Calibri"/>
              </a:rPr>
              <a:t>2000  </a:t>
            </a:r>
            <a:r>
              <a:rPr sz="3200" spc="-10" dirty="0">
                <a:latin typeface="Calibri"/>
                <a:cs typeface="Calibri"/>
              </a:rPr>
              <a:t>calories per </a:t>
            </a:r>
            <a:r>
              <a:rPr sz="3200" spc="-20" dirty="0">
                <a:latin typeface="Calibri"/>
                <a:cs typeface="Calibri"/>
              </a:rPr>
              <a:t>week </a:t>
            </a:r>
            <a:r>
              <a:rPr sz="3200" spc="-30" dirty="0">
                <a:latin typeface="Calibri"/>
                <a:cs typeface="Calibri"/>
              </a:rPr>
              <a:t>was  </a:t>
            </a:r>
            <a:r>
              <a:rPr sz="3200" spc="-20" dirty="0">
                <a:latin typeface="Calibri"/>
                <a:cs typeface="Calibri"/>
              </a:rPr>
              <a:t>protective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4216" y="2670048"/>
            <a:ext cx="2651760" cy="3983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8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3495" y="115823"/>
            <a:ext cx="8229600" cy="1143000"/>
          </a:xfrm>
          <a:custGeom>
            <a:avLst/>
            <a:gdLst/>
            <a:ahLst/>
            <a:cxnLst/>
            <a:rect l="l" t="t" r="r" b="b"/>
            <a:pathLst>
              <a:path w="8229600" h="1143000">
                <a:moveTo>
                  <a:pt x="0" y="1143000"/>
                </a:moveTo>
                <a:lnTo>
                  <a:pt x="8229600" y="1143000"/>
                </a:lnTo>
                <a:lnTo>
                  <a:pt x="82296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83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Policy </a:t>
            </a:r>
            <a:r>
              <a:rPr dirty="0"/>
              <a:t>and </a:t>
            </a:r>
            <a:r>
              <a:rPr spc="-5" dirty="0"/>
              <a:t>position </a:t>
            </a:r>
            <a:r>
              <a:rPr spc="-25" dirty="0"/>
              <a:t>statements</a:t>
            </a:r>
            <a:r>
              <a:rPr spc="-105" dirty="0"/>
              <a:t> </a:t>
            </a:r>
            <a:r>
              <a:rPr spc="-5" dirty="0"/>
              <a:t>on</a:t>
            </a:r>
          </a:p>
          <a:p>
            <a:pPr marL="164465" algn="ctr">
              <a:lnSpc>
                <a:spcPct val="100000"/>
              </a:lnSpc>
            </a:pPr>
            <a:r>
              <a:rPr spc="-20" dirty="0"/>
              <a:t>physical</a:t>
            </a:r>
            <a:r>
              <a:rPr spc="-80" dirty="0"/>
              <a:t> </a:t>
            </a:r>
            <a:r>
              <a:rPr spc="-5" dirty="0"/>
              <a:t>activity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81200" y="1600200"/>
            <a:ext cx="8290559" cy="229870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436245" indent="-34417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40" dirty="0">
                <a:latin typeface="Calibri"/>
                <a:cs typeface="Calibri"/>
              </a:rPr>
              <a:t>World </a:t>
            </a:r>
            <a:r>
              <a:rPr sz="3200" spc="-10" dirty="0">
                <a:latin typeface="Calibri"/>
                <a:cs typeface="Calibri"/>
              </a:rPr>
              <a:t>Health</a:t>
            </a:r>
            <a:r>
              <a:rPr sz="3200" spc="135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Organi</a:t>
            </a:r>
            <a:r>
              <a:rPr lang="en-GB" sz="3200" spc="-15" dirty="0">
                <a:latin typeface="Calibri"/>
                <a:cs typeface="Calibri"/>
              </a:rPr>
              <a:t>z</a:t>
            </a:r>
            <a:r>
              <a:rPr sz="3200" spc="-15" dirty="0" err="1">
                <a:latin typeface="Calibri"/>
                <a:cs typeface="Calibri"/>
              </a:rPr>
              <a:t>ation</a:t>
            </a:r>
            <a:endParaRPr sz="3200" dirty="0">
              <a:latin typeface="Calibri"/>
              <a:cs typeface="Calibri"/>
            </a:endParaRPr>
          </a:p>
          <a:p>
            <a:pPr marL="436245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sz="3200" spc="-10" dirty="0">
                <a:latin typeface="Calibri"/>
                <a:cs typeface="Calibri"/>
              </a:rPr>
              <a:t>UK Initiatives </a:t>
            </a:r>
            <a:r>
              <a:rPr sz="3200" spc="-5" dirty="0">
                <a:latin typeface="Calibri"/>
                <a:cs typeface="Calibri"/>
              </a:rPr>
              <a:t>(e.g. </a:t>
            </a:r>
            <a:r>
              <a:rPr sz="3200" spc="-10" dirty="0">
                <a:latin typeface="Calibri"/>
                <a:cs typeface="Calibri"/>
              </a:rPr>
              <a:t>Sport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England)</a:t>
            </a:r>
            <a:endParaRPr sz="3200" dirty="0">
              <a:latin typeface="Calibri"/>
              <a:cs typeface="Calibri"/>
            </a:endParaRPr>
          </a:p>
          <a:p>
            <a:pPr marL="436245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sz="3200" spc="-15" dirty="0">
                <a:latin typeface="Calibri"/>
                <a:cs typeface="Calibri"/>
              </a:rPr>
              <a:t>Position </a:t>
            </a:r>
            <a:r>
              <a:rPr sz="3200" spc="-25" dirty="0">
                <a:latin typeface="Calibri"/>
                <a:cs typeface="Calibri"/>
              </a:rPr>
              <a:t>statements </a:t>
            </a:r>
            <a:r>
              <a:rPr sz="3200" spc="-5" dirty="0">
                <a:latin typeface="Calibri"/>
                <a:cs typeface="Calibri"/>
              </a:rPr>
              <a:t>(e.g. </a:t>
            </a:r>
            <a:r>
              <a:rPr sz="3200" spc="-15" dirty="0">
                <a:latin typeface="Calibri"/>
                <a:cs typeface="Calibri"/>
              </a:rPr>
              <a:t>ACSM;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BASES)</a:t>
            </a:r>
            <a:endParaRPr sz="3200" dirty="0">
              <a:latin typeface="Calibri"/>
              <a:cs typeface="Calibri"/>
            </a:endParaRPr>
          </a:p>
          <a:p>
            <a:pPr marL="436245" indent="-34417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sz="3200" spc="-5" dirty="0">
                <a:latin typeface="Calibri"/>
                <a:cs typeface="Calibri"/>
              </a:rPr>
              <a:t>UK </a:t>
            </a:r>
            <a:r>
              <a:rPr sz="3200" spc="-15" dirty="0">
                <a:latin typeface="Calibri"/>
                <a:cs typeface="Calibri"/>
              </a:rPr>
              <a:t>Chief </a:t>
            </a:r>
            <a:r>
              <a:rPr sz="3200" spc="-10" dirty="0">
                <a:latin typeface="Calibri"/>
                <a:cs typeface="Calibri"/>
              </a:rPr>
              <a:t>Medical </a:t>
            </a:r>
            <a:r>
              <a:rPr sz="3200" spc="-15" dirty="0">
                <a:latin typeface="Calibri"/>
                <a:cs typeface="Calibri"/>
              </a:rPr>
              <a:t>Officers’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reports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27135" y="4669535"/>
            <a:ext cx="1935479" cy="196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3935" y="259079"/>
            <a:ext cx="8693150" cy="1097280"/>
          </a:xfrm>
          <a:custGeom>
            <a:avLst/>
            <a:gdLst/>
            <a:ahLst/>
            <a:cxnLst/>
            <a:rect l="l" t="t" r="r" b="b"/>
            <a:pathLst>
              <a:path w="8693150" h="1097280">
                <a:moveTo>
                  <a:pt x="0" y="1097280"/>
                </a:moveTo>
                <a:lnTo>
                  <a:pt x="8692896" y="1097280"/>
                </a:lnTo>
                <a:lnTo>
                  <a:pt x="8692896" y="0"/>
                </a:lnTo>
                <a:lnTo>
                  <a:pt x="0" y="0"/>
                </a:lnTo>
                <a:lnTo>
                  <a:pt x="0" y="1097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8130" y="198831"/>
            <a:ext cx="7600950" cy="118554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438910" marR="5080" indent="-1426845">
              <a:lnSpc>
                <a:spcPts val="4320"/>
              </a:lnSpc>
              <a:spcBef>
                <a:spcPts val="655"/>
              </a:spcBef>
            </a:pPr>
            <a:r>
              <a:rPr spc="0" dirty="0"/>
              <a:t>UK </a:t>
            </a:r>
            <a:r>
              <a:rPr spc="-5" dirty="0"/>
              <a:t>Guidelines </a:t>
            </a:r>
            <a:r>
              <a:rPr dirty="0"/>
              <a:t>on </a:t>
            </a:r>
            <a:r>
              <a:rPr spc="-20" dirty="0"/>
              <a:t>physical </a:t>
            </a:r>
            <a:r>
              <a:rPr spc="-5" dirty="0"/>
              <a:t>activity</a:t>
            </a:r>
            <a:r>
              <a:rPr spc="-185" dirty="0"/>
              <a:t> </a:t>
            </a:r>
            <a:r>
              <a:rPr spc="-35" dirty="0"/>
              <a:t>for  </a:t>
            </a:r>
            <a:r>
              <a:rPr dirty="0"/>
              <a:t>adults and older</a:t>
            </a:r>
            <a:r>
              <a:rPr spc="-145" dirty="0"/>
              <a:t> </a:t>
            </a:r>
            <a:r>
              <a:rPr dirty="0"/>
              <a:t>adults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2688" y="2084832"/>
            <a:ext cx="3383279" cy="10060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91440" marR="142240">
              <a:lnSpc>
                <a:spcPct val="100000"/>
              </a:lnSpc>
              <a:spcBef>
                <a:spcPts val="165"/>
              </a:spcBef>
            </a:pPr>
            <a:r>
              <a:rPr sz="3200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This is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latest  Government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3832" y="3788664"/>
            <a:ext cx="4602480" cy="2395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35609" indent="-344170">
              <a:lnSpc>
                <a:spcPts val="2310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2100" spc="-5" dirty="0">
                <a:latin typeface="Calibri"/>
                <a:cs typeface="Calibri"/>
              </a:rPr>
              <a:t>Purpose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guidelines;</a:t>
            </a:r>
            <a:endParaRPr sz="2100">
              <a:latin typeface="Calibri"/>
              <a:cs typeface="Calibri"/>
            </a:endParaRPr>
          </a:p>
          <a:p>
            <a:pPr marL="835025" lvl="1" indent="-286385">
              <a:lnSpc>
                <a:spcPct val="100000"/>
              </a:lnSpc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100" dirty="0">
                <a:latin typeface="Calibri"/>
                <a:cs typeface="Calibri"/>
              </a:rPr>
              <a:t>Health </a:t>
            </a:r>
            <a:r>
              <a:rPr sz="2100" spc="-5" dirty="0">
                <a:latin typeface="Calibri"/>
                <a:cs typeface="Calibri"/>
              </a:rPr>
              <a:t>benefits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75" dirty="0">
                <a:latin typeface="Calibri"/>
                <a:cs typeface="Calibri"/>
              </a:rPr>
              <a:t>PA</a:t>
            </a:r>
            <a:endParaRPr sz="2100">
              <a:latin typeface="Calibri"/>
              <a:cs typeface="Calibri"/>
            </a:endParaRPr>
          </a:p>
          <a:p>
            <a:pPr marL="835025" lvl="1" indent="-286385">
              <a:lnSpc>
                <a:spcPct val="100000"/>
              </a:lnSpc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100" spc="-5" dirty="0">
                <a:latin typeface="Calibri"/>
                <a:cs typeface="Calibri"/>
              </a:rPr>
              <a:t>Reduce the </a:t>
            </a:r>
            <a:r>
              <a:rPr sz="2100" dirty="0">
                <a:latin typeface="Calibri"/>
                <a:cs typeface="Calibri"/>
              </a:rPr>
              <a:t>risk </a:t>
            </a:r>
            <a:r>
              <a:rPr sz="2100" spc="-5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NCDs</a:t>
            </a:r>
            <a:endParaRPr sz="2100">
              <a:latin typeface="Calibri"/>
              <a:cs typeface="Calibri"/>
            </a:endParaRPr>
          </a:p>
          <a:p>
            <a:pPr marL="83502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100" spc="-5" dirty="0">
                <a:latin typeface="Calibri"/>
                <a:cs typeface="Calibri"/>
              </a:rPr>
              <a:t>Reduce all-cause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mortality</a:t>
            </a:r>
            <a:endParaRPr sz="2100">
              <a:latin typeface="Calibri"/>
              <a:cs typeface="Calibri"/>
            </a:endParaRPr>
          </a:p>
          <a:p>
            <a:pPr marL="835025" lvl="1" indent="-286385">
              <a:lnSpc>
                <a:spcPct val="100000"/>
              </a:lnSpc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100" spc="-5" dirty="0">
                <a:latin typeface="Calibri"/>
                <a:cs typeface="Calibri"/>
              </a:rPr>
              <a:t>Improve </a:t>
            </a:r>
            <a:r>
              <a:rPr sz="2100" spc="-15" dirty="0">
                <a:latin typeface="Calibri"/>
                <a:cs typeface="Calibri"/>
              </a:rPr>
              <a:t>life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expectancy</a:t>
            </a:r>
            <a:endParaRPr sz="2100">
              <a:latin typeface="Calibri"/>
              <a:cs typeface="Calibri"/>
            </a:endParaRPr>
          </a:p>
          <a:p>
            <a:pPr marL="435609" indent="-344170">
              <a:lnSpc>
                <a:spcPts val="2270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2100" dirty="0">
                <a:latin typeface="Calibri"/>
                <a:cs typeface="Calibri"/>
              </a:rPr>
              <a:t>Aimed </a:t>
            </a:r>
            <a:r>
              <a:rPr sz="2100" spc="-15" dirty="0">
                <a:latin typeface="Calibri"/>
                <a:cs typeface="Calibri"/>
              </a:rPr>
              <a:t>at </a:t>
            </a:r>
            <a:r>
              <a:rPr sz="2100" spc="-5" dirty="0">
                <a:latin typeface="Calibri"/>
                <a:cs typeface="Calibri"/>
              </a:rPr>
              <a:t>health </a:t>
            </a:r>
            <a:r>
              <a:rPr sz="2100" spc="-10" dirty="0">
                <a:latin typeface="Calibri"/>
                <a:cs typeface="Calibri"/>
              </a:rPr>
              <a:t>professionals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the</a:t>
            </a:r>
            <a:endParaRPr sz="2100">
              <a:latin typeface="Calibri"/>
              <a:cs typeface="Calibri"/>
            </a:endParaRPr>
          </a:p>
          <a:p>
            <a:pPr marL="435609">
              <a:lnSpc>
                <a:spcPts val="2270"/>
              </a:lnSpc>
            </a:pPr>
            <a:r>
              <a:rPr sz="2100" spc="-10" dirty="0">
                <a:latin typeface="Calibri"/>
                <a:cs typeface="Calibri"/>
              </a:rPr>
              <a:t>UK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6952" y="1514855"/>
            <a:ext cx="3590544" cy="5090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BC11F-BEAA-403E-8F30-436A7B77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692" y="446088"/>
            <a:ext cx="4030719" cy="976312"/>
          </a:xfrm>
        </p:spPr>
        <p:txBody>
          <a:bodyPr>
            <a:normAutofit/>
          </a:bodyPr>
          <a:lstStyle/>
          <a:p>
            <a:r>
              <a:rPr lang="en-GB" sz="2400" dirty="0"/>
              <a:t>Current UK PA Guidelines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D69BB9-5380-44B4-94FF-A1709E876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860418"/>
            <a:ext cx="5181600" cy="458630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9207D-DDC4-44C2-91F2-2232DD2C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3692" y="1598613"/>
            <a:ext cx="4030720" cy="42624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UK consensus on the amount and type of PA needed to benefit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Summarises guidelines by age groups: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 5’s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Infants, toddlers and pre-schoolers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Children and young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Older 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guidelines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pregnant women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women after childbirth (birth – 12 months)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disabled adults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2A2FA-C790-4E83-914B-5933A276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6023" y="259079"/>
            <a:ext cx="8412480" cy="13690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2488565" marR="390525" indent="-2098040">
              <a:lnSpc>
                <a:spcPts val="4320"/>
              </a:lnSpc>
              <a:spcBef>
                <a:spcPts val="180"/>
              </a:spcBef>
            </a:pPr>
            <a:r>
              <a:rPr spc="0" dirty="0"/>
              <a:t>UK </a:t>
            </a:r>
            <a:r>
              <a:rPr spc="-5" dirty="0"/>
              <a:t>Guidelines </a:t>
            </a:r>
            <a:r>
              <a:rPr spc="0" dirty="0"/>
              <a:t>– </a:t>
            </a:r>
            <a:r>
              <a:rPr spc="-5" dirty="0"/>
              <a:t>how </a:t>
            </a:r>
            <a:r>
              <a:rPr dirty="0"/>
              <a:t>much is</a:t>
            </a:r>
            <a:r>
              <a:rPr spc="-204" dirty="0"/>
              <a:t> </a:t>
            </a:r>
            <a:r>
              <a:rPr dirty="0"/>
              <a:t>needed  </a:t>
            </a:r>
            <a:r>
              <a:rPr spc="-35" dirty="0"/>
              <a:t>for </a:t>
            </a:r>
            <a:r>
              <a:rPr dirty="0"/>
              <a:t>adult</a:t>
            </a:r>
            <a:r>
              <a:rPr spc="-25" dirty="0"/>
              <a:t> </a:t>
            </a:r>
            <a:r>
              <a:rPr spc="-5" dirty="0"/>
              <a:t>health?</a:t>
            </a:r>
          </a:p>
        </p:txBody>
      </p:sp>
      <p:sp>
        <p:nvSpPr>
          <p:cNvPr id="4" name="object 4"/>
          <p:cNvSpPr/>
          <p:nvPr/>
        </p:nvSpPr>
        <p:spPr>
          <a:xfrm>
            <a:off x="902208" y="1740407"/>
            <a:ext cx="10052685" cy="4864735"/>
          </a:xfrm>
          <a:custGeom>
            <a:avLst/>
            <a:gdLst/>
            <a:ahLst/>
            <a:cxnLst/>
            <a:rect l="l" t="t" r="r" b="b"/>
            <a:pathLst>
              <a:path w="10052685" h="4864734">
                <a:moveTo>
                  <a:pt x="0" y="4864608"/>
                </a:moveTo>
                <a:lnTo>
                  <a:pt x="10052304" y="4864608"/>
                </a:lnTo>
                <a:lnTo>
                  <a:pt x="10052304" y="0"/>
                </a:lnTo>
                <a:lnTo>
                  <a:pt x="0" y="0"/>
                </a:lnTo>
                <a:lnTo>
                  <a:pt x="0" y="48646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2422" y="1669923"/>
            <a:ext cx="1384300" cy="436245"/>
          </a:xfrm>
          <a:custGeom>
            <a:avLst/>
            <a:gdLst/>
            <a:ahLst/>
            <a:cxnLst/>
            <a:rect l="l" t="t" r="r" b="b"/>
            <a:pathLst>
              <a:path w="1384300" h="436244">
                <a:moveTo>
                  <a:pt x="0" y="435863"/>
                </a:moveTo>
                <a:lnTo>
                  <a:pt x="1383792" y="435863"/>
                </a:lnTo>
                <a:lnTo>
                  <a:pt x="1383792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7263" y="2602610"/>
            <a:ext cx="7245350" cy="436245"/>
          </a:xfrm>
          <a:custGeom>
            <a:avLst/>
            <a:gdLst/>
            <a:ahLst/>
            <a:cxnLst/>
            <a:rect l="l" t="t" r="r" b="b"/>
            <a:pathLst>
              <a:path w="7245350" h="436244">
                <a:moveTo>
                  <a:pt x="0" y="435863"/>
                </a:moveTo>
                <a:lnTo>
                  <a:pt x="7245096" y="435863"/>
                </a:lnTo>
                <a:lnTo>
                  <a:pt x="7245096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517" y="2901314"/>
            <a:ext cx="3148965" cy="436245"/>
          </a:xfrm>
          <a:custGeom>
            <a:avLst/>
            <a:gdLst/>
            <a:ahLst/>
            <a:cxnLst/>
            <a:rect l="l" t="t" r="r" b="b"/>
            <a:pathLst>
              <a:path w="3148965" h="436245">
                <a:moveTo>
                  <a:pt x="0" y="435863"/>
                </a:moveTo>
                <a:lnTo>
                  <a:pt x="3148584" y="435863"/>
                </a:lnTo>
                <a:lnTo>
                  <a:pt x="3148584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8118" y="3568827"/>
            <a:ext cx="3743325" cy="436245"/>
          </a:xfrm>
          <a:custGeom>
            <a:avLst/>
            <a:gdLst/>
            <a:ahLst/>
            <a:cxnLst/>
            <a:rect l="l" t="t" r="r" b="b"/>
            <a:pathLst>
              <a:path w="3743325" h="436245">
                <a:moveTo>
                  <a:pt x="0" y="435864"/>
                </a:moveTo>
                <a:lnTo>
                  <a:pt x="3742944" y="435864"/>
                </a:lnTo>
                <a:lnTo>
                  <a:pt x="3742944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2039" y="3867530"/>
            <a:ext cx="2463165" cy="436245"/>
          </a:xfrm>
          <a:custGeom>
            <a:avLst/>
            <a:gdLst/>
            <a:ahLst/>
            <a:cxnLst/>
            <a:rect l="l" t="t" r="r" b="b"/>
            <a:pathLst>
              <a:path w="2463165" h="436245">
                <a:moveTo>
                  <a:pt x="0" y="435864"/>
                </a:moveTo>
                <a:lnTo>
                  <a:pt x="2462783" y="435864"/>
                </a:lnTo>
                <a:lnTo>
                  <a:pt x="2462783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517" y="5397563"/>
            <a:ext cx="1438910" cy="436245"/>
          </a:xfrm>
          <a:custGeom>
            <a:avLst/>
            <a:gdLst/>
            <a:ahLst/>
            <a:cxnLst/>
            <a:rect l="l" t="t" r="r" b="b"/>
            <a:pathLst>
              <a:path w="1438910" h="436245">
                <a:moveTo>
                  <a:pt x="0" y="435864"/>
                </a:moveTo>
                <a:lnTo>
                  <a:pt x="1438656" y="435864"/>
                </a:lnTo>
                <a:lnTo>
                  <a:pt x="1438656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2472" y="1642999"/>
            <a:ext cx="9632315" cy="72009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82880" marR="5080" indent="-170180">
              <a:lnSpc>
                <a:spcPct val="70600"/>
              </a:lnSpc>
              <a:spcBef>
                <a:spcPts val="1095"/>
              </a:spcBef>
              <a:buFont typeface="Arial"/>
              <a:buChar char="•"/>
              <a:tabLst>
                <a:tab pos="183515" algn="l"/>
              </a:tabLst>
            </a:pPr>
            <a:r>
              <a:rPr sz="2500" spc="-5" dirty="0">
                <a:latin typeface="Calibri"/>
                <a:cs typeface="Calibri"/>
              </a:rPr>
              <a:t>Adults should </a:t>
            </a:r>
            <a:r>
              <a:rPr sz="2500" spc="-10" dirty="0">
                <a:latin typeface="Calibri"/>
                <a:cs typeface="Calibri"/>
              </a:rPr>
              <a:t>aim </a:t>
            </a:r>
            <a:r>
              <a:rPr sz="2500" spc="-15" dirty="0">
                <a:latin typeface="Calibri"/>
                <a:cs typeface="Calibri"/>
              </a:rPr>
              <a:t>to </a:t>
            </a:r>
            <a:r>
              <a:rPr sz="2500" spc="-5" dirty="0">
                <a:latin typeface="Calibri"/>
                <a:cs typeface="Calibri"/>
              </a:rPr>
              <a:t>be </a:t>
            </a:r>
            <a:r>
              <a:rPr sz="2500" spc="-15" dirty="0">
                <a:latin typeface="Calibri"/>
                <a:cs typeface="Calibri"/>
              </a:rPr>
              <a:t>physically </a:t>
            </a:r>
            <a:r>
              <a:rPr sz="2500" spc="-10" dirty="0">
                <a:latin typeface="Calibri"/>
                <a:cs typeface="Calibri"/>
              </a:rPr>
              <a:t>active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every </a:t>
            </a: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day</a:t>
            </a:r>
            <a:r>
              <a:rPr sz="2500" spc="-15" dirty="0">
                <a:latin typeface="Calibri"/>
                <a:cs typeface="Calibri"/>
              </a:rPr>
              <a:t>. Any </a:t>
            </a:r>
            <a:r>
              <a:rPr sz="2500" spc="-5" dirty="0">
                <a:latin typeface="Calibri"/>
                <a:cs typeface="Calibri"/>
              </a:rPr>
              <a:t>activity is </a:t>
            </a:r>
            <a:r>
              <a:rPr sz="2500" spc="-15" dirty="0">
                <a:latin typeface="Calibri"/>
                <a:cs typeface="Calibri"/>
              </a:rPr>
              <a:t>better  </a:t>
            </a:r>
            <a:r>
              <a:rPr sz="2500" spc="-5" dirty="0">
                <a:latin typeface="Calibri"/>
                <a:cs typeface="Calibri"/>
              </a:rPr>
              <a:t>than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none.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472" y="2322956"/>
            <a:ext cx="9360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sz="2500" spc="-5" dirty="0">
                <a:latin typeface="Calibri"/>
                <a:cs typeface="Calibri"/>
              </a:rPr>
              <a:t>Adults should do activities </a:t>
            </a:r>
            <a:r>
              <a:rPr sz="2500" spc="-15" dirty="0">
                <a:latin typeface="Calibri"/>
                <a:cs typeface="Calibri"/>
              </a:rPr>
              <a:t>to </a:t>
            </a:r>
            <a:r>
              <a:rPr sz="2500" spc="-10" dirty="0">
                <a:latin typeface="Calibri"/>
                <a:cs typeface="Calibri"/>
              </a:rPr>
              <a:t>develop </a:t>
            </a:r>
            <a:r>
              <a:rPr sz="2500" spc="-5" dirty="0">
                <a:latin typeface="Calibri"/>
                <a:cs typeface="Calibri"/>
              </a:rPr>
              <a:t>or </a:t>
            </a:r>
            <a:r>
              <a:rPr sz="2500" spc="-10" dirty="0">
                <a:latin typeface="Calibri"/>
                <a:cs typeface="Calibri"/>
              </a:rPr>
              <a:t>maintain </a:t>
            </a:r>
            <a:r>
              <a:rPr sz="2500" spc="-15" dirty="0">
                <a:latin typeface="Calibri"/>
                <a:cs typeface="Calibri"/>
              </a:rPr>
              <a:t>strength </a:t>
            </a:r>
            <a:r>
              <a:rPr sz="2500" spc="-5" dirty="0">
                <a:latin typeface="Calibri"/>
                <a:cs typeface="Calibri"/>
              </a:rPr>
              <a:t>in the</a:t>
            </a:r>
            <a:r>
              <a:rPr sz="2500" spc="9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major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47263" y="2995802"/>
            <a:ext cx="7165975" cy="0"/>
          </a:xfrm>
          <a:custGeom>
            <a:avLst/>
            <a:gdLst/>
            <a:ahLst/>
            <a:cxnLst/>
            <a:rect l="l" t="t" r="r" b="b"/>
            <a:pathLst>
              <a:path w="7165975">
                <a:moveTo>
                  <a:pt x="0" y="0"/>
                </a:moveTo>
                <a:lnTo>
                  <a:pt x="7165848" y="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53160" y="2575941"/>
            <a:ext cx="92735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94864" algn="l"/>
              </a:tabLst>
            </a:pPr>
            <a:r>
              <a:rPr sz="2500" spc="-5" dirty="0">
                <a:latin typeface="Calibri"/>
                <a:cs typeface="Calibri"/>
              </a:rPr>
              <a:t>muscle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groups.	</a:t>
            </a:r>
            <a:r>
              <a:rPr sz="2800" spc="-5" dirty="0">
                <a:latin typeface="Calibri"/>
                <a:cs typeface="Calibri"/>
              </a:rPr>
              <a:t>Muscle </a:t>
            </a:r>
            <a:r>
              <a:rPr sz="2800" spc="-10" dirty="0">
                <a:latin typeface="Calibri"/>
                <a:cs typeface="Calibri"/>
              </a:rPr>
              <a:t>strengthening </a:t>
            </a:r>
            <a:r>
              <a:rPr sz="2800" dirty="0">
                <a:latin typeface="Calibri"/>
                <a:cs typeface="Calibri"/>
              </a:rPr>
              <a:t>activities </a:t>
            </a:r>
            <a:r>
              <a:rPr sz="2800" spc="-5" dirty="0">
                <a:latin typeface="Calibri"/>
                <a:cs typeface="Calibri"/>
              </a:rPr>
              <a:t>should be </a:t>
            </a:r>
            <a:r>
              <a:rPr sz="2800" dirty="0">
                <a:latin typeface="Calibri"/>
                <a:cs typeface="Calibri"/>
              </a:rPr>
              <a:t>done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5517" y="2874340"/>
            <a:ext cx="31502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least two </a:t>
            </a:r>
            <a:r>
              <a:rPr sz="28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days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sz="2800" u="heavy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week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2378" y="2913964"/>
            <a:ext cx="58204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, but </a:t>
            </a:r>
            <a:r>
              <a:rPr sz="2500" spc="-15" dirty="0">
                <a:latin typeface="Calibri"/>
                <a:cs typeface="Calibri"/>
              </a:rPr>
              <a:t>any </a:t>
            </a:r>
            <a:r>
              <a:rPr sz="2500" spc="-10" dirty="0">
                <a:latin typeface="Calibri"/>
                <a:cs typeface="Calibri"/>
              </a:rPr>
              <a:t>strengthening </a:t>
            </a:r>
            <a:r>
              <a:rPr sz="2500" spc="-5" dirty="0">
                <a:latin typeface="Calibri"/>
                <a:cs typeface="Calibri"/>
              </a:rPr>
              <a:t>activity is </a:t>
            </a:r>
            <a:r>
              <a:rPr sz="2500" spc="-15" dirty="0">
                <a:latin typeface="Calibri"/>
                <a:cs typeface="Calibri"/>
              </a:rPr>
              <a:t>better</a:t>
            </a:r>
            <a:r>
              <a:rPr sz="2500" spc="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than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3160" y="3188969"/>
            <a:ext cx="7664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none.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2472" y="3542233"/>
            <a:ext cx="97478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183515" algn="l"/>
              </a:tabLst>
            </a:pPr>
            <a:r>
              <a:rPr sz="2500" spc="-15" dirty="0">
                <a:latin typeface="Calibri"/>
                <a:cs typeface="Calibri"/>
              </a:rPr>
              <a:t>Each </a:t>
            </a:r>
            <a:r>
              <a:rPr sz="2500" spc="-10" dirty="0">
                <a:latin typeface="Calibri"/>
                <a:cs typeface="Calibri"/>
              </a:rPr>
              <a:t>week, </a:t>
            </a:r>
            <a:r>
              <a:rPr sz="2500" spc="-5" dirty="0">
                <a:latin typeface="Calibri"/>
                <a:cs typeface="Calibri"/>
              </a:rPr>
              <a:t>adults should accumulate </a:t>
            </a:r>
            <a:r>
              <a:rPr sz="2500" spc="-15" dirty="0">
                <a:latin typeface="Calibri"/>
                <a:cs typeface="Calibri"/>
              </a:rPr>
              <a:t>at </a:t>
            </a:r>
            <a:r>
              <a:rPr sz="2500" spc="-5" dirty="0">
                <a:latin typeface="Calibri"/>
                <a:cs typeface="Calibri"/>
              </a:rPr>
              <a:t>least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150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minutes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800" u="heavy" spc="1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65517" y="4260722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>
                <a:moveTo>
                  <a:pt x="0" y="0"/>
                </a:moveTo>
                <a:lnTo>
                  <a:pt x="2371344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53160" y="3841496"/>
            <a:ext cx="91808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Calibri"/>
                <a:cs typeface="Calibri"/>
              </a:rPr>
              <a:t>intensity </a:t>
            </a:r>
            <a:r>
              <a:rPr sz="2800" spc="-5" dirty="0">
                <a:latin typeface="Calibri"/>
                <a:cs typeface="Calibri"/>
              </a:rPr>
              <a:t>activity </a:t>
            </a:r>
            <a:r>
              <a:rPr sz="2500" spc="-5" dirty="0">
                <a:latin typeface="Calibri"/>
                <a:cs typeface="Calibri"/>
              </a:rPr>
              <a:t>(such as brisk </a:t>
            </a:r>
            <a:r>
              <a:rPr sz="2500" spc="-10" dirty="0">
                <a:latin typeface="Calibri"/>
                <a:cs typeface="Calibri"/>
              </a:rPr>
              <a:t>walking </a:t>
            </a:r>
            <a:r>
              <a:rPr sz="2500" spc="-5" dirty="0">
                <a:latin typeface="Calibri"/>
                <a:cs typeface="Calibri"/>
              </a:rPr>
              <a:t>or cycling);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 75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minutes</a:t>
            </a:r>
            <a:r>
              <a:rPr sz="2800" u="heavy" spc="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5517" y="4272915"/>
            <a:ext cx="2567305" cy="3295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vigorous</a:t>
            </a:r>
            <a:r>
              <a:rPr sz="2800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intensity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5075" y="4179519"/>
            <a:ext cx="700150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activity (such as running); or </a:t>
            </a:r>
            <a:r>
              <a:rPr sz="2500" spc="-15" dirty="0">
                <a:latin typeface="Calibri"/>
                <a:cs typeface="Calibri"/>
              </a:rPr>
              <a:t>even </a:t>
            </a:r>
            <a:r>
              <a:rPr sz="2500" spc="-10" dirty="0">
                <a:latin typeface="Calibri"/>
                <a:cs typeface="Calibri"/>
              </a:rPr>
              <a:t>shorter durations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of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3160" y="4454397"/>
            <a:ext cx="91395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very </a:t>
            </a:r>
            <a:r>
              <a:rPr sz="2500" spc="-15" dirty="0">
                <a:latin typeface="Calibri"/>
                <a:cs typeface="Calibri"/>
              </a:rPr>
              <a:t>vigorous </a:t>
            </a:r>
            <a:r>
              <a:rPr sz="2500" spc="-5" dirty="0">
                <a:latin typeface="Calibri"/>
                <a:cs typeface="Calibri"/>
              </a:rPr>
              <a:t>intensity activity (such as sprinting or </a:t>
            </a:r>
            <a:r>
              <a:rPr sz="2500" spc="-15" dirty="0">
                <a:latin typeface="Calibri"/>
                <a:cs typeface="Calibri"/>
              </a:rPr>
              <a:t>stair </a:t>
            </a:r>
            <a:r>
              <a:rPr sz="2500" spc="-5" dirty="0">
                <a:latin typeface="Calibri"/>
                <a:cs typeface="Calibri"/>
              </a:rPr>
              <a:t>climbing); or</a:t>
            </a:r>
            <a:r>
              <a:rPr sz="2500" spc="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3160" y="4719269"/>
            <a:ext cx="91509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latin typeface="Calibri"/>
                <a:cs typeface="Calibri"/>
              </a:rPr>
              <a:t>combination </a:t>
            </a:r>
            <a:r>
              <a:rPr sz="2500" spc="-5" dirty="0">
                <a:latin typeface="Calibri"/>
                <a:cs typeface="Calibri"/>
              </a:rPr>
              <a:t>of </a:t>
            </a:r>
            <a:r>
              <a:rPr sz="2500" spc="-15" dirty="0">
                <a:latin typeface="Calibri"/>
                <a:cs typeface="Calibri"/>
              </a:rPr>
              <a:t>moderate, vigorous </a:t>
            </a:r>
            <a:r>
              <a:rPr sz="2500" spc="-5" dirty="0">
                <a:latin typeface="Calibri"/>
                <a:cs typeface="Calibri"/>
              </a:rPr>
              <a:t>and very </a:t>
            </a:r>
            <a:r>
              <a:rPr sz="2500" spc="-15" dirty="0">
                <a:latin typeface="Calibri"/>
                <a:cs typeface="Calibri"/>
              </a:rPr>
              <a:t>vigorous </a:t>
            </a:r>
            <a:r>
              <a:rPr sz="2500" spc="-10" dirty="0">
                <a:latin typeface="Calibri"/>
                <a:cs typeface="Calibri"/>
              </a:rPr>
              <a:t>intensity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activity.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2472" y="5113146"/>
            <a:ext cx="28435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sz="2500" spc="-5" dirty="0">
                <a:latin typeface="Calibri"/>
                <a:cs typeface="Calibri"/>
              </a:rPr>
              <a:t>Adults should </a:t>
            </a:r>
            <a:r>
              <a:rPr sz="2500" spc="-10" dirty="0">
                <a:latin typeface="Calibri"/>
                <a:cs typeface="Calibri"/>
              </a:rPr>
              <a:t>aim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to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84295" y="5098922"/>
            <a:ext cx="6056630" cy="4362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3270"/>
              </a:lnSpc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minimise the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amount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time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spent</a:t>
            </a:r>
            <a:r>
              <a:rPr sz="2800" u="heavy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3160" y="5371896"/>
            <a:ext cx="94589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sedentary</a:t>
            </a:r>
            <a:r>
              <a:rPr sz="2500" spc="-5" dirty="0">
                <a:latin typeface="Calibri"/>
                <a:cs typeface="Calibri"/>
              </a:rPr>
              <a:t>, and when </a:t>
            </a:r>
            <a:r>
              <a:rPr sz="2500" spc="-15" dirty="0">
                <a:latin typeface="Calibri"/>
                <a:cs typeface="Calibri"/>
              </a:rPr>
              <a:t>physically </a:t>
            </a:r>
            <a:r>
              <a:rPr sz="2500" spc="-5" dirty="0">
                <a:latin typeface="Calibri"/>
                <a:cs typeface="Calibri"/>
              </a:rPr>
              <a:t>possible should </a:t>
            </a:r>
            <a:r>
              <a:rPr sz="2500" spc="-10" dirty="0">
                <a:latin typeface="Calibri"/>
                <a:cs typeface="Calibri"/>
              </a:rPr>
              <a:t>break </a:t>
            </a:r>
            <a:r>
              <a:rPr sz="2500" spc="-5" dirty="0">
                <a:latin typeface="Calibri"/>
                <a:cs typeface="Calibri"/>
              </a:rPr>
              <a:t>up </a:t>
            </a:r>
            <a:r>
              <a:rPr sz="2500" dirty="0">
                <a:latin typeface="Calibri"/>
                <a:cs typeface="Calibri"/>
              </a:rPr>
              <a:t>long </a:t>
            </a:r>
            <a:r>
              <a:rPr sz="2500" spc="-5" dirty="0">
                <a:latin typeface="Calibri"/>
                <a:cs typeface="Calibri"/>
              </a:rPr>
              <a:t>periods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of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53160" y="5686450"/>
            <a:ext cx="56457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inactivity with </a:t>
            </a:r>
            <a:r>
              <a:rPr sz="2500" spc="-15" dirty="0">
                <a:latin typeface="Calibri"/>
                <a:cs typeface="Calibri"/>
              </a:rPr>
              <a:t>at </a:t>
            </a:r>
            <a:r>
              <a:rPr sz="2500" spc="-5" dirty="0">
                <a:latin typeface="Calibri"/>
                <a:cs typeface="Calibri"/>
              </a:rPr>
              <a:t>least light </a:t>
            </a:r>
            <a:r>
              <a:rPr sz="2500" spc="-15" dirty="0">
                <a:latin typeface="Calibri"/>
                <a:cs typeface="Calibri"/>
              </a:rPr>
              <a:t>physical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activity.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8A-AA92-4128-861D-17411AF5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15" y="624110"/>
            <a:ext cx="9159997" cy="1280890"/>
          </a:xfrm>
        </p:spPr>
        <p:txBody>
          <a:bodyPr/>
          <a:lstStyle/>
          <a:p>
            <a:r>
              <a:rPr lang="en-GB"/>
              <a:t>Dose-response curve of PA and benefits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33763-C837-4215-8E79-AB71C0D0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12409"/>
            <a:ext cx="12192000" cy="491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26832-210A-4BD2-BF56-DABAC7FF9DB5}"/>
              </a:ext>
            </a:extLst>
          </p:cNvPr>
          <p:cNvSpPr txBox="1"/>
          <p:nvPr/>
        </p:nvSpPr>
        <p:spPr>
          <a:xfrm>
            <a:off x="2344615" y="6393068"/>
            <a:ext cx="91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UK CMO PA Guidelines (Dept Health &amp; Social Care, 2019)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D6CFA-A96F-49B8-BC29-2281D5E5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8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05F3-03DA-479D-A791-F308F529D9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Guidelines on PA and Sedentary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Behaviour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341A8-305D-4521-911A-8EA990C2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2" y="228601"/>
            <a:ext cx="7080163" cy="63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75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05F3-03DA-479D-A791-F308F529D9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Guidelines on PA and Sedentary Behaviour (2020)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B8AE7-9406-42CB-A80C-B1400500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15850"/>
            <a:ext cx="10744200" cy="36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6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6B615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GB" sz="4200">
                <a:solidFill>
                  <a:srgbClr val="FFFFFF"/>
                </a:solidFill>
              </a:rPr>
              <a:t>Global PIA Issue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DB871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0148145" y="649984"/>
            <a:ext cx="1307102" cy="113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D57F1E4F-1CFF-5643-939E-217C01CDF565}" type="slidenum">
              <a:rPr lang="en-US" sz="44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58</a:t>
            </a:fld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DB871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667326"/>
            <a:ext cx="6795370" cy="319382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800"/>
              <a:t>WHO (2018) – Global Action Plan on PA 2018-2030: More active people for a healthier world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Create active societies</a:t>
            </a:r>
            <a:endParaRPr lang="en-GB"/>
          </a:p>
          <a:p>
            <a:pPr lvl="1">
              <a:spcAft>
                <a:spcPts val="600"/>
              </a:spcAft>
            </a:pPr>
            <a:r>
              <a:rPr lang="en-GB" dirty="0"/>
              <a:t>Create active environments</a:t>
            </a:r>
            <a:endParaRPr lang="en-GB"/>
          </a:p>
          <a:p>
            <a:pPr lvl="1">
              <a:spcAft>
                <a:spcPts val="600"/>
              </a:spcAft>
            </a:pPr>
            <a:r>
              <a:rPr lang="en-GB" dirty="0"/>
              <a:t>Create active people</a:t>
            </a:r>
            <a:endParaRPr lang="en-GB"/>
          </a:p>
          <a:p>
            <a:pPr lvl="1">
              <a:spcAft>
                <a:spcPts val="600"/>
              </a:spcAft>
            </a:pPr>
            <a:r>
              <a:rPr lang="en-GB" dirty="0"/>
              <a:t>Create active systems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2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927" y="624110"/>
            <a:ext cx="9328728" cy="1280890"/>
          </a:xfrm>
        </p:spPr>
        <p:txBody>
          <a:bodyPr>
            <a:normAutofit/>
          </a:bodyPr>
          <a:lstStyle/>
          <a:p>
            <a:r>
              <a:rPr lang="en-GB" dirty="0"/>
              <a:t>Everybody Active, Every Day (PHE, 2014)</a:t>
            </a:r>
            <a:br>
              <a:rPr lang="en-GB" dirty="0"/>
            </a:br>
            <a:r>
              <a:rPr lang="en-GB" sz="2700" dirty="0"/>
              <a:t>An evidence-based approach to physical activity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326" y="2111379"/>
            <a:ext cx="3819525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97" y="2109787"/>
            <a:ext cx="4248150" cy="2638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8473" y="5172364"/>
            <a:ext cx="433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Action required across the four areas. PHE outlines how they intend to support local and national 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2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272" y="265175"/>
            <a:ext cx="8699500" cy="14452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ts val="10315"/>
              </a:lnSpc>
            </a:pPr>
            <a:r>
              <a:rPr sz="9600" spc="-25" dirty="0"/>
              <a:t>What </a:t>
            </a:r>
            <a:r>
              <a:rPr sz="9600" dirty="0"/>
              <a:t>is </a:t>
            </a:r>
            <a:r>
              <a:rPr sz="9600" spc="-5" dirty="0"/>
              <a:t>Health?</a:t>
            </a:r>
            <a:endParaRPr sz="9600"/>
          </a:p>
        </p:txBody>
      </p:sp>
      <p:sp>
        <p:nvSpPr>
          <p:cNvPr id="4" name="object 4"/>
          <p:cNvSpPr/>
          <p:nvPr/>
        </p:nvSpPr>
        <p:spPr>
          <a:xfrm>
            <a:off x="896111" y="2261616"/>
            <a:ext cx="10720070" cy="4081779"/>
          </a:xfrm>
          <a:custGeom>
            <a:avLst/>
            <a:gdLst/>
            <a:ahLst/>
            <a:cxnLst/>
            <a:rect l="l" t="t" r="r" b="b"/>
            <a:pathLst>
              <a:path w="10720070" h="4081779">
                <a:moveTo>
                  <a:pt x="0" y="4081272"/>
                </a:moveTo>
                <a:lnTo>
                  <a:pt x="10719816" y="4081272"/>
                </a:lnTo>
                <a:lnTo>
                  <a:pt x="10719816" y="0"/>
                </a:lnTo>
                <a:lnTo>
                  <a:pt x="0" y="0"/>
                </a:lnTo>
                <a:lnTo>
                  <a:pt x="0" y="4081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5240" y="2201621"/>
            <a:ext cx="10723245" cy="370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105535">
              <a:lnSpc>
                <a:spcPts val="3650"/>
              </a:lnSpc>
              <a:spcBef>
                <a:spcPts val="375"/>
              </a:spcBef>
            </a:pP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spc="-90" dirty="0">
                <a:latin typeface="Calibri"/>
                <a:cs typeface="Calibri"/>
              </a:rPr>
              <a:t>far,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most </a:t>
            </a:r>
            <a:r>
              <a:rPr sz="3200" spc="-5" dirty="0">
                <a:latin typeface="Calibri"/>
                <a:cs typeface="Calibri"/>
              </a:rPr>
              <a:t>widely </a:t>
            </a:r>
            <a:r>
              <a:rPr sz="3200" spc="-10" dirty="0">
                <a:latin typeface="Calibri"/>
                <a:cs typeface="Calibri"/>
              </a:rPr>
              <a:t>used </a:t>
            </a:r>
            <a:r>
              <a:rPr sz="3200" spc="-5" dirty="0">
                <a:latin typeface="Calibri"/>
                <a:cs typeface="Calibri"/>
              </a:rPr>
              <a:t>definition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spc="-5" dirty="0">
                <a:latin typeface="Calibri"/>
                <a:cs typeface="Calibri"/>
              </a:rPr>
              <a:t>of the </a:t>
            </a:r>
            <a:r>
              <a:rPr sz="3200" spc="-40" dirty="0">
                <a:latin typeface="Calibri"/>
                <a:cs typeface="Calibri"/>
              </a:rPr>
              <a:t>World  </a:t>
            </a:r>
            <a:r>
              <a:rPr sz="3200" spc="-10" dirty="0">
                <a:latin typeface="Calibri"/>
                <a:cs typeface="Calibri"/>
              </a:rPr>
              <a:t>Health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Organization: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5080">
              <a:lnSpc>
                <a:spcPct val="93600"/>
              </a:lnSpc>
            </a:pPr>
            <a:r>
              <a:rPr sz="2600" i="1" spc="-10" dirty="0">
                <a:latin typeface="MS PGothic"/>
                <a:cs typeface="MS PGothic"/>
              </a:rPr>
              <a:t>“</a:t>
            </a:r>
            <a:r>
              <a:rPr sz="2500" i="1" spc="-10" dirty="0">
                <a:latin typeface="Calibri"/>
                <a:cs typeface="Calibri"/>
              </a:rPr>
              <a:t>[Health </a:t>
            </a:r>
            <a:r>
              <a:rPr sz="2500" i="1" spc="-5" dirty="0">
                <a:latin typeface="Calibri"/>
                <a:cs typeface="Calibri"/>
              </a:rPr>
              <a:t>is] the </a:t>
            </a:r>
            <a:r>
              <a:rPr sz="2500" i="1" spc="-20" dirty="0">
                <a:latin typeface="Calibri"/>
                <a:cs typeface="Calibri"/>
              </a:rPr>
              <a:t>state </a:t>
            </a:r>
            <a:r>
              <a:rPr sz="2500" i="1" spc="-10" dirty="0">
                <a:latin typeface="Calibri"/>
                <a:cs typeface="Calibri"/>
              </a:rPr>
              <a:t>of </a:t>
            </a:r>
            <a:r>
              <a:rPr sz="2500" i="1" spc="-20" dirty="0">
                <a:latin typeface="Calibri"/>
                <a:cs typeface="Calibri"/>
              </a:rPr>
              <a:t>complete physical, </a:t>
            </a:r>
            <a:r>
              <a:rPr sz="2500" i="1" spc="-15" dirty="0">
                <a:latin typeface="Calibri"/>
                <a:cs typeface="Calibri"/>
              </a:rPr>
              <a:t>mental and social </a:t>
            </a:r>
            <a:r>
              <a:rPr sz="2500" i="1" spc="-5" dirty="0">
                <a:latin typeface="Calibri"/>
                <a:cs typeface="Calibri"/>
              </a:rPr>
              <a:t>well-being </a:t>
            </a:r>
            <a:r>
              <a:rPr sz="2500" i="1" spc="-15" dirty="0">
                <a:latin typeface="Calibri"/>
                <a:cs typeface="Calibri"/>
              </a:rPr>
              <a:t>and not  </a:t>
            </a:r>
            <a:r>
              <a:rPr sz="2500" i="1" spc="-5" dirty="0">
                <a:latin typeface="Calibri"/>
                <a:cs typeface="Calibri"/>
              </a:rPr>
              <a:t>merely the </a:t>
            </a:r>
            <a:r>
              <a:rPr sz="2500" i="1" spc="-20" dirty="0">
                <a:latin typeface="Calibri"/>
                <a:cs typeface="Calibri"/>
              </a:rPr>
              <a:t>absence </a:t>
            </a:r>
            <a:r>
              <a:rPr sz="2500" i="1" spc="-10" dirty="0">
                <a:latin typeface="Calibri"/>
                <a:cs typeface="Calibri"/>
              </a:rPr>
              <a:t>of disease or infirmity</a:t>
            </a:r>
            <a:r>
              <a:rPr sz="2600" i="1" spc="-10" dirty="0">
                <a:latin typeface="MS PGothic"/>
                <a:cs typeface="MS PGothic"/>
              </a:rPr>
              <a:t>” </a:t>
            </a:r>
            <a:r>
              <a:rPr sz="2500" i="1" spc="-15" dirty="0">
                <a:latin typeface="Calibri"/>
                <a:cs typeface="Calibri"/>
              </a:rPr>
              <a:t>(WHO, </a:t>
            </a:r>
            <a:r>
              <a:rPr sz="2500" i="1" dirty="0">
                <a:latin typeface="Calibri"/>
                <a:cs typeface="Calibri"/>
              </a:rPr>
              <a:t>1948) </a:t>
            </a:r>
            <a:r>
              <a:rPr sz="2500" i="1" spc="-15" dirty="0">
                <a:latin typeface="Calibri"/>
                <a:cs typeface="Calibri"/>
              </a:rPr>
              <a:t>and </a:t>
            </a:r>
            <a:r>
              <a:rPr sz="2500" i="1" spc="-5" dirty="0">
                <a:latin typeface="Calibri"/>
                <a:cs typeface="Calibri"/>
              </a:rPr>
              <a:t>the </a:t>
            </a:r>
            <a:r>
              <a:rPr sz="2600" i="1" spc="-25" dirty="0">
                <a:latin typeface="MS PGothic"/>
                <a:cs typeface="MS PGothic"/>
              </a:rPr>
              <a:t>“</a:t>
            </a:r>
            <a:r>
              <a:rPr sz="2500" i="1" spc="-25" dirty="0">
                <a:latin typeface="Calibri"/>
                <a:cs typeface="Calibri"/>
              </a:rPr>
              <a:t>extent </a:t>
            </a:r>
            <a:r>
              <a:rPr sz="2500" i="1" spc="-15" dirty="0">
                <a:latin typeface="Calibri"/>
                <a:cs typeface="Calibri"/>
              </a:rPr>
              <a:t>to </a:t>
            </a:r>
            <a:r>
              <a:rPr sz="2500" i="1" spc="-10" dirty="0">
                <a:latin typeface="Calibri"/>
                <a:cs typeface="Calibri"/>
              </a:rPr>
              <a:t>which  an individual or group </a:t>
            </a:r>
            <a:r>
              <a:rPr sz="2500" i="1" spc="-5" dirty="0">
                <a:latin typeface="Calibri"/>
                <a:cs typeface="Calibri"/>
              </a:rPr>
              <a:t>is </a:t>
            </a:r>
            <a:r>
              <a:rPr sz="2500" i="1" spc="-10" dirty="0">
                <a:latin typeface="Calibri"/>
                <a:cs typeface="Calibri"/>
              </a:rPr>
              <a:t>able </a:t>
            </a:r>
            <a:r>
              <a:rPr sz="2500" i="1" spc="-15" dirty="0">
                <a:latin typeface="Calibri"/>
                <a:cs typeface="Calibri"/>
              </a:rPr>
              <a:t>to </a:t>
            </a:r>
            <a:r>
              <a:rPr sz="2500" i="1" spc="-10" dirty="0">
                <a:latin typeface="Calibri"/>
                <a:cs typeface="Calibri"/>
              </a:rPr>
              <a:t>realize aspirations </a:t>
            </a:r>
            <a:r>
              <a:rPr sz="2500" i="1" spc="-15" dirty="0">
                <a:latin typeface="Calibri"/>
                <a:cs typeface="Calibri"/>
              </a:rPr>
              <a:t>and </a:t>
            </a:r>
            <a:r>
              <a:rPr sz="2500" i="1" spc="-5" dirty="0">
                <a:latin typeface="Calibri"/>
                <a:cs typeface="Calibri"/>
              </a:rPr>
              <a:t>satisfy </a:t>
            </a:r>
            <a:r>
              <a:rPr sz="2500" i="1" spc="-10" dirty="0">
                <a:latin typeface="Calibri"/>
                <a:cs typeface="Calibri"/>
              </a:rPr>
              <a:t>needs, </a:t>
            </a:r>
            <a:r>
              <a:rPr sz="2500" i="1" spc="-15" dirty="0">
                <a:latin typeface="Calibri"/>
                <a:cs typeface="Calibri"/>
              </a:rPr>
              <a:t>and to  change </a:t>
            </a:r>
            <a:r>
              <a:rPr sz="2500" i="1" spc="-10" dirty="0">
                <a:latin typeface="Calibri"/>
                <a:cs typeface="Calibri"/>
              </a:rPr>
              <a:t>or </a:t>
            </a:r>
            <a:r>
              <a:rPr sz="2500" i="1" spc="-20" dirty="0">
                <a:latin typeface="Calibri"/>
                <a:cs typeface="Calibri"/>
              </a:rPr>
              <a:t>cope </a:t>
            </a:r>
            <a:r>
              <a:rPr sz="2500" i="1" spc="-5" dirty="0">
                <a:latin typeface="Calibri"/>
                <a:cs typeface="Calibri"/>
              </a:rPr>
              <a:t>with the </a:t>
            </a:r>
            <a:r>
              <a:rPr sz="2500" i="1" spc="-15" dirty="0">
                <a:latin typeface="Calibri"/>
                <a:cs typeface="Calibri"/>
              </a:rPr>
              <a:t>environment. </a:t>
            </a:r>
            <a:r>
              <a:rPr sz="2500" i="1" spc="-10" dirty="0">
                <a:latin typeface="Calibri"/>
                <a:cs typeface="Calibri"/>
              </a:rPr>
              <a:t>Health </a:t>
            </a:r>
            <a:r>
              <a:rPr sz="2500" i="1" spc="-5" dirty="0">
                <a:latin typeface="Calibri"/>
                <a:cs typeface="Calibri"/>
              </a:rPr>
              <a:t>is a </a:t>
            </a:r>
            <a:r>
              <a:rPr sz="2500" i="1" spc="-10" dirty="0">
                <a:latin typeface="Calibri"/>
                <a:cs typeface="Calibri"/>
              </a:rPr>
              <a:t>resource </a:t>
            </a:r>
            <a:r>
              <a:rPr sz="2500" i="1" spc="-15" dirty="0">
                <a:latin typeface="Calibri"/>
                <a:cs typeface="Calibri"/>
              </a:rPr>
              <a:t>for </a:t>
            </a:r>
            <a:r>
              <a:rPr sz="2500" i="1" spc="-10" dirty="0">
                <a:latin typeface="Calibri"/>
                <a:cs typeface="Calibri"/>
              </a:rPr>
              <a:t>everyday life, </a:t>
            </a:r>
            <a:r>
              <a:rPr sz="2500" i="1" spc="-15" dirty="0">
                <a:latin typeface="Calibri"/>
                <a:cs typeface="Calibri"/>
              </a:rPr>
              <a:t>not </a:t>
            </a:r>
            <a:r>
              <a:rPr sz="2500" i="1" spc="-5" dirty="0">
                <a:latin typeface="Calibri"/>
                <a:cs typeface="Calibri"/>
              </a:rPr>
              <a:t>the  </a:t>
            </a:r>
            <a:r>
              <a:rPr sz="2500" i="1" spc="-10" dirty="0">
                <a:latin typeface="Calibri"/>
                <a:cs typeface="Calibri"/>
              </a:rPr>
              <a:t>objective of living; </a:t>
            </a:r>
            <a:r>
              <a:rPr sz="2500" i="1" spc="-5" dirty="0">
                <a:latin typeface="Calibri"/>
                <a:cs typeface="Calibri"/>
              </a:rPr>
              <a:t>it is a </a:t>
            </a:r>
            <a:r>
              <a:rPr sz="2500" i="1" spc="-10" dirty="0">
                <a:latin typeface="Calibri"/>
                <a:cs typeface="Calibri"/>
              </a:rPr>
              <a:t>positive </a:t>
            </a:r>
            <a:r>
              <a:rPr sz="2500" i="1" spc="-15" dirty="0">
                <a:latin typeface="Calibri"/>
                <a:cs typeface="Calibri"/>
              </a:rPr>
              <a:t>concept, </a:t>
            </a:r>
            <a:r>
              <a:rPr sz="2500" i="1" spc="-10" dirty="0">
                <a:latin typeface="Calibri"/>
                <a:cs typeface="Calibri"/>
              </a:rPr>
              <a:t>emphasizing </a:t>
            </a:r>
            <a:r>
              <a:rPr sz="2500" i="1" spc="-15" dirty="0">
                <a:latin typeface="Calibri"/>
                <a:cs typeface="Calibri"/>
              </a:rPr>
              <a:t>social and</a:t>
            </a:r>
            <a:r>
              <a:rPr sz="2500" i="1" spc="43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personal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2500" i="1" spc="-10" dirty="0">
                <a:latin typeface="Calibri"/>
                <a:cs typeface="Calibri"/>
              </a:rPr>
              <a:t>resources as </a:t>
            </a:r>
            <a:r>
              <a:rPr sz="2500" i="1" spc="-5" dirty="0">
                <a:latin typeface="Calibri"/>
                <a:cs typeface="Calibri"/>
              </a:rPr>
              <a:t>well </a:t>
            </a:r>
            <a:r>
              <a:rPr sz="2500" i="1" spc="-10" dirty="0">
                <a:latin typeface="Calibri"/>
                <a:cs typeface="Calibri"/>
              </a:rPr>
              <a:t>as </a:t>
            </a:r>
            <a:r>
              <a:rPr sz="2500" i="1" spc="-20" dirty="0">
                <a:latin typeface="Calibri"/>
                <a:cs typeface="Calibri"/>
              </a:rPr>
              <a:t>physical </a:t>
            </a:r>
            <a:r>
              <a:rPr sz="2500" i="1" spc="-10" dirty="0">
                <a:latin typeface="Calibri"/>
                <a:cs typeface="Calibri"/>
              </a:rPr>
              <a:t>capabilities</a:t>
            </a:r>
            <a:r>
              <a:rPr sz="2600" i="1" spc="-10" dirty="0">
                <a:latin typeface="MS PGothic"/>
                <a:cs typeface="MS PGothic"/>
              </a:rPr>
              <a:t>” </a:t>
            </a:r>
            <a:r>
              <a:rPr sz="2500" i="1" spc="-15" dirty="0">
                <a:latin typeface="Calibri"/>
                <a:cs typeface="Calibri"/>
              </a:rPr>
              <a:t>(WHO,</a:t>
            </a:r>
            <a:r>
              <a:rPr sz="2500" i="1" spc="5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1984).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Everybody Active, Every Day (PHE, 2014)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/>
              <a:t>Supported by PHE’s Health matters: getting every adult active every day (2016)</a:t>
            </a:r>
          </a:p>
          <a:p>
            <a:pPr>
              <a:spcAft>
                <a:spcPts val="600"/>
              </a:spcAft>
            </a:pPr>
            <a:r>
              <a:rPr lang="en-GB" sz="2000"/>
              <a:t>Resources section online</a:t>
            </a:r>
          </a:p>
          <a:p>
            <a:pPr>
              <a:spcAft>
                <a:spcPts val="600"/>
              </a:spcAft>
            </a:pPr>
            <a:r>
              <a:rPr lang="en-GB" sz="2000"/>
              <a:t>Role identified for healthcare professionals, NHS commissioners, sports and leisure sector</a:t>
            </a:r>
          </a:p>
          <a:p>
            <a:pPr>
              <a:spcAft>
                <a:spcPts val="600"/>
              </a:spcAft>
            </a:pPr>
            <a:r>
              <a:rPr lang="en-GB" sz="2000"/>
              <a:t>Available at: </a:t>
            </a:r>
            <a:r>
              <a:rPr lang="en-GB" sz="2000">
                <a:hlinkClick r:id="rId2"/>
              </a:rPr>
              <a:t>https://www.gov.uk/government/publications/health-matters-getting-every-adult-active-every-day/health-matters-getting-every-adult-active-every-day#contents</a:t>
            </a:r>
            <a:endParaRPr lang="en-GB" sz="2000"/>
          </a:p>
          <a:p>
            <a:pPr>
              <a:spcAft>
                <a:spcPts val="600"/>
              </a:spcAft>
            </a:pPr>
            <a:endParaRPr lang="en-GB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2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4792" y="320040"/>
            <a:ext cx="8662670" cy="6217920"/>
          </a:xfrm>
          <a:custGeom>
            <a:avLst/>
            <a:gdLst/>
            <a:ahLst/>
            <a:cxnLst/>
            <a:rect l="l" t="t" r="r" b="b"/>
            <a:pathLst>
              <a:path w="8662670" h="6217920">
                <a:moveTo>
                  <a:pt x="0" y="6217920"/>
                </a:moveTo>
                <a:lnTo>
                  <a:pt x="8662416" y="6217920"/>
                </a:lnTo>
                <a:lnTo>
                  <a:pt x="8662416" y="0"/>
                </a:lnTo>
                <a:lnTo>
                  <a:pt x="0" y="0"/>
                </a:lnTo>
                <a:lnTo>
                  <a:pt x="0" y="6217920"/>
                </a:lnTo>
                <a:close/>
              </a:path>
            </a:pathLst>
          </a:custGeom>
          <a:solidFill>
            <a:srgbClr val="00000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0783" y="256031"/>
            <a:ext cx="8790940" cy="6346190"/>
          </a:xfrm>
          <a:custGeom>
            <a:avLst/>
            <a:gdLst/>
            <a:ahLst/>
            <a:cxnLst/>
            <a:rect l="l" t="t" r="r" b="b"/>
            <a:pathLst>
              <a:path w="8790940" h="6346190">
                <a:moveTo>
                  <a:pt x="8726424" y="0"/>
                </a:moveTo>
                <a:lnTo>
                  <a:pt x="64008" y="0"/>
                </a:lnTo>
                <a:lnTo>
                  <a:pt x="39112" y="5036"/>
                </a:lnTo>
                <a:lnTo>
                  <a:pt x="18764" y="18764"/>
                </a:lnTo>
                <a:lnTo>
                  <a:pt x="5036" y="39112"/>
                </a:lnTo>
                <a:lnTo>
                  <a:pt x="0" y="64008"/>
                </a:lnTo>
                <a:lnTo>
                  <a:pt x="0" y="6281928"/>
                </a:lnTo>
                <a:lnTo>
                  <a:pt x="5036" y="6306840"/>
                </a:lnTo>
                <a:lnTo>
                  <a:pt x="18764" y="6327186"/>
                </a:lnTo>
                <a:lnTo>
                  <a:pt x="39112" y="6340905"/>
                </a:lnTo>
                <a:lnTo>
                  <a:pt x="64008" y="6345936"/>
                </a:lnTo>
                <a:lnTo>
                  <a:pt x="8726424" y="6345936"/>
                </a:lnTo>
                <a:lnTo>
                  <a:pt x="8751319" y="6340905"/>
                </a:lnTo>
                <a:lnTo>
                  <a:pt x="8771667" y="6327186"/>
                </a:lnTo>
                <a:lnTo>
                  <a:pt x="8776291" y="6320332"/>
                </a:lnTo>
                <a:lnTo>
                  <a:pt x="64008" y="6320332"/>
                </a:lnTo>
                <a:lnTo>
                  <a:pt x="49067" y="6317314"/>
                </a:lnTo>
                <a:lnTo>
                  <a:pt x="36877" y="6309083"/>
                </a:lnTo>
                <a:lnTo>
                  <a:pt x="28664" y="6296876"/>
                </a:lnTo>
                <a:lnTo>
                  <a:pt x="25654" y="6281928"/>
                </a:lnTo>
                <a:lnTo>
                  <a:pt x="25654" y="64008"/>
                </a:lnTo>
                <a:lnTo>
                  <a:pt x="28664" y="49067"/>
                </a:lnTo>
                <a:lnTo>
                  <a:pt x="36877" y="36877"/>
                </a:lnTo>
                <a:lnTo>
                  <a:pt x="49067" y="28664"/>
                </a:lnTo>
                <a:lnTo>
                  <a:pt x="64008" y="25653"/>
                </a:lnTo>
                <a:lnTo>
                  <a:pt x="8776316" y="25653"/>
                </a:lnTo>
                <a:lnTo>
                  <a:pt x="8771667" y="18764"/>
                </a:lnTo>
                <a:lnTo>
                  <a:pt x="8751319" y="5036"/>
                </a:lnTo>
                <a:lnTo>
                  <a:pt x="8726424" y="0"/>
                </a:lnTo>
                <a:close/>
              </a:path>
              <a:path w="8790940" h="6346190">
                <a:moveTo>
                  <a:pt x="8776316" y="25653"/>
                </a:moveTo>
                <a:lnTo>
                  <a:pt x="8726424" y="25653"/>
                </a:lnTo>
                <a:lnTo>
                  <a:pt x="8741364" y="28664"/>
                </a:lnTo>
                <a:lnTo>
                  <a:pt x="8753554" y="36877"/>
                </a:lnTo>
                <a:lnTo>
                  <a:pt x="8761767" y="49067"/>
                </a:lnTo>
                <a:lnTo>
                  <a:pt x="8764778" y="64008"/>
                </a:lnTo>
                <a:lnTo>
                  <a:pt x="8764778" y="6281928"/>
                </a:lnTo>
                <a:lnTo>
                  <a:pt x="8761767" y="6296876"/>
                </a:lnTo>
                <a:lnTo>
                  <a:pt x="8753554" y="6309083"/>
                </a:lnTo>
                <a:lnTo>
                  <a:pt x="8741364" y="6317314"/>
                </a:lnTo>
                <a:lnTo>
                  <a:pt x="8726424" y="6320332"/>
                </a:lnTo>
                <a:lnTo>
                  <a:pt x="8776291" y="6320332"/>
                </a:lnTo>
                <a:lnTo>
                  <a:pt x="8785395" y="6306840"/>
                </a:lnTo>
                <a:lnTo>
                  <a:pt x="8790432" y="6281928"/>
                </a:lnTo>
                <a:lnTo>
                  <a:pt x="8790432" y="64008"/>
                </a:lnTo>
                <a:lnTo>
                  <a:pt x="8785395" y="39112"/>
                </a:lnTo>
                <a:lnTo>
                  <a:pt x="8776316" y="25653"/>
                </a:lnTo>
                <a:close/>
              </a:path>
              <a:path w="8790940" h="6346190">
                <a:moveTo>
                  <a:pt x="8733536" y="51181"/>
                </a:moveTo>
                <a:lnTo>
                  <a:pt x="56896" y="51181"/>
                </a:lnTo>
                <a:lnTo>
                  <a:pt x="51181" y="56896"/>
                </a:lnTo>
                <a:lnTo>
                  <a:pt x="51181" y="6289001"/>
                </a:lnTo>
                <a:lnTo>
                  <a:pt x="56896" y="6294729"/>
                </a:lnTo>
                <a:lnTo>
                  <a:pt x="8733536" y="6294729"/>
                </a:lnTo>
                <a:lnTo>
                  <a:pt x="8739251" y="6289001"/>
                </a:lnTo>
                <a:lnTo>
                  <a:pt x="8739251" y="6217920"/>
                </a:lnTo>
                <a:lnTo>
                  <a:pt x="128016" y="6217920"/>
                </a:lnTo>
                <a:lnTo>
                  <a:pt x="128016" y="128016"/>
                </a:lnTo>
                <a:lnTo>
                  <a:pt x="8739251" y="128016"/>
                </a:lnTo>
                <a:lnTo>
                  <a:pt x="8739251" y="56896"/>
                </a:lnTo>
                <a:lnTo>
                  <a:pt x="8733536" y="51181"/>
                </a:lnTo>
                <a:close/>
              </a:path>
              <a:path w="8790940" h="6346190">
                <a:moveTo>
                  <a:pt x="8739251" y="128016"/>
                </a:moveTo>
                <a:lnTo>
                  <a:pt x="8662416" y="128016"/>
                </a:lnTo>
                <a:lnTo>
                  <a:pt x="8662416" y="6217920"/>
                </a:lnTo>
                <a:lnTo>
                  <a:pt x="8739251" y="6217920"/>
                </a:lnTo>
                <a:lnTo>
                  <a:pt x="8739251" y="128016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8841" y="667410"/>
            <a:ext cx="227711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10"/>
              </a:lnSpc>
            </a:pPr>
            <a:r>
              <a:rPr sz="4000" spc="-60" dirty="0">
                <a:latin typeface="Calibri"/>
                <a:cs typeface="Calibri"/>
              </a:rPr>
              <a:t>R</a:t>
            </a:r>
            <a:r>
              <a:rPr sz="4000" spc="-25" dirty="0">
                <a:latin typeface="Calibri"/>
                <a:cs typeface="Calibri"/>
              </a:rPr>
              <a:t>e</a:t>
            </a:r>
            <a:r>
              <a:rPr sz="4000" spc="-100" dirty="0">
                <a:latin typeface="Calibri"/>
                <a:cs typeface="Calibri"/>
              </a:rPr>
              <a:t>f</a:t>
            </a:r>
            <a:r>
              <a:rPr sz="4000" spc="0" dirty="0">
                <a:latin typeface="Calibri"/>
                <a:cs typeface="Calibri"/>
              </a:rPr>
              <a:t>e</a:t>
            </a:r>
            <a:r>
              <a:rPr sz="4000" spc="-60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ences</a:t>
            </a:r>
          </a:p>
        </p:txBody>
      </p:sp>
      <p:sp>
        <p:nvSpPr>
          <p:cNvPr id="6" name="object 6"/>
          <p:cNvSpPr/>
          <p:nvPr/>
        </p:nvSpPr>
        <p:spPr>
          <a:xfrm>
            <a:off x="2151889" y="1241324"/>
            <a:ext cx="7808213" cy="5022570"/>
          </a:xfrm>
          <a:custGeom>
            <a:avLst/>
            <a:gdLst/>
            <a:ahLst/>
            <a:cxnLst/>
            <a:rect l="l" t="t" r="r" b="b"/>
            <a:pathLst>
              <a:path w="7888605" h="5386070">
                <a:moveTo>
                  <a:pt x="0" y="5385816"/>
                </a:moveTo>
                <a:lnTo>
                  <a:pt x="7888223" y="5385816"/>
                </a:lnTo>
                <a:lnTo>
                  <a:pt x="7888223" y="0"/>
                </a:lnTo>
                <a:lnTo>
                  <a:pt x="0" y="0"/>
                </a:lnTo>
                <a:lnTo>
                  <a:pt x="0" y="5385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51888" y="1295400"/>
            <a:ext cx="7808213" cy="48531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10" dirty="0">
                <a:latin typeface="Calibri"/>
                <a:cs typeface="Calibri"/>
              </a:rPr>
              <a:t>Bassett, </a:t>
            </a:r>
            <a:r>
              <a:rPr sz="1400" spc="-15" dirty="0">
                <a:latin typeface="Calibri"/>
                <a:cs typeface="Calibri"/>
              </a:rPr>
              <a:t>D.R., </a:t>
            </a:r>
            <a:r>
              <a:rPr sz="1400" spc="-20" dirty="0">
                <a:latin typeface="Calibri"/>
                <a:cs typeface="Calibri"/>
              </a:rPr>
              <a:t>Schneider, </a:t>
            </a:r>
            <a:r>
              <a:rPr sz="1400" spc="-55" dirty="0">
                <a:latin typeface="Calibri"/>
                <a:cs typeface="Calibri"/>
              </a:rPr>
              <a:t>P.L.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Huntington, </a:t>
            </a:r>
            <a:r>
              <a:rPr sz="1400" spc="-5" dirty="0">
                <a:latin typeface="Calibri"/>
                <a:cs typeface="Calibri"/>
              </a:rPr>
              <a:t>G.E. </a:t>
            </a:r>
            <a:r>
              <a:rPr sz="1400" dirty="0">
                <a:latin typeface="Calibri"/>
                <a:cs typeface="Calibri"/>
              </a:rPr>
              <a:t>(2004). </a:t>
            </a:r>
            <a:r>
              <a:rPr sz="1400" spc="-15" dirty="0">
                <a:latin typeface="Calibri"/>
                <a:cs typeface="Calibri"/>
              </a:rPr>
              <a:t>Physical </a:t>
            </a:r>
            <a:r>
              <a:rPr sz="1400" spc="-10" dirty="0">
                <a:latin typeface="Calibri"/>
                <a:cs typeface="Calibri"/>
              </a:rPr>
              <a:t>Activity </a:t>
            </a: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an </a:t>
            </a:r>
            <a:r>
              <a:rPr sz="1400" spc="-5" dirty="0">
                <a:latin typeface="Calibri"/>
                <a:cs typeface="Calibri"/>
              </a:rPr>
              <a:t>Old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Order</a:t>
            </a:r>
            <a:r>
              <a:rPr lang="en-GB"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Amish </a:t>
            </a:r>
            <a:r>
              <a:rPr sz="1400" spc="-15" dirty="0">
                <a:latin typeface="Calibri"/>
                <a:cs typeface="Calibri"/>
              </a:rPr>
              <a:t>Community. </a:t>
            </a:r>
            <a:r>
              <a:rPr sz="1400" i="1" spc="-5" dirty="0">
                <a:latin typeface="Calibri"/>
                <a:cs typeface="Calibri"/>
              </a:rPr>
              <a:t>Medicine and Science in Sport and Exercise Science</a:t>
            </a:r>
            <a:r>
              <a:rPr sz="1400" spc="-5" dirty="0">
                <a:latin typeface="Calibri"/>
                <a:cs typeface="Calibri"/>
              </a:rPr>
              <a:t>;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36(1):79-85.</a:t>
            </a:r>
          </a:p>
          <a:p>
            <a:pPr marL="184150" marR="606425" indent="-17145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30" dirty="0">
                <a:latin typeface="Calibri"/>
                <a:cs typeface="Calibri"/>
              </a:rPr>
              <a:t>Blair, </a:t>
            </a:r>
            <a:r>
              <a:rPr sz="1400" dirty="0">
                <a:latin typeface="Calibri"/>
                <a:cs typeface="Calibri"/>
              </a:rPr>
              <a:t>S.N. (1988). </a:t>
            </a:r>
            <a:r>
              <a:rPr sz="1400" spc="-15" dirty="0">
                <a:latin typeface="Calibri"/>
                <a:cs typeface="Calibri"/>
              </a:rPr>
              <a:t>Exercise </a:t>
            </a:r>
            <a:r>
              <a:rPr sz="1400" spc="-5" dirty="0">
                <a:latin typeface="Calibri"/>
                <a:cs typeface="Calibri"/>
              </a:rPr>
              <a:t>within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healthy </a:t>
            </a:r>
            <a:r>
              <a:rPr sz="1400" spc="-15" dirty="0">
                <a:latin typeface="Calibri"/>
                <a:cs typeface="Calibri"/>
              </a:rPr>
              <a:t>lifestyle.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R.K. Dishman (ed.), </a:t>
            </a:r>
            <a:r>
              <a:rPr sz="1400" i="1" spc="-5" dirty="0">
                <a:latin typeface="Calibri"/>
                <a:cs typeface="Calibri"/>
              </a:rPr>
              <a:t>Exercise  Adherence: Its impact on </a:t>
            </a:r>
            <a:r>
              <a:rPr sz="1400" i="1" spc="-10" dirty="0">
                <a:latin typeface="Calibri"/>
                <a:cs typeface="Calibri"/>
              </a:rPr>
              <a:t>public </a:t>
            </a:r>
            <a:r>
              <a:rPr sz="1400" i="1" spc="-5" dirty="0">
                <a:latin typeface="Calibri"/>
                <a:cs typeface="Calibri"/>
              </a:rPr>
              <a:t>healt</a:t>
            </a:r>
            <a:r>
              <a:rPr sz="1400" spc="-5" dirty="0">
                <a:latin typeface="Calibri"/>
                <a:cs typeface="Calibri"/>
              </a:rPr>
              <a:t>h (pp </a:t>
            </a:r>
            <a:r>
              <a:rPr sz="1400" dirty="0">
                <a:latin typeface="Calibri"/>
                <a:cs typeface="Calibri"/>
              </a:rPr>
              <a:t>79-89). </a:t>
            </a:r>
            <a:r>
              <a:rPr sz="1400" spc="-5" dirty="0">
                <a:latin typeface="Calibri"/>
                <a:cs typeface="Calibri"/>
              </a:rPr>
              <a:t>Champaign, </a:t>
            </a:r>
            <a:r>
              <a:rPr sz="1400" dirty="0">
                <a:latin typeface="Calibri"/>
                <a:cs typeface="Calibri"/>
              </a:rPr>
              <a:t>IL: Human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Kinetics.</a:t>
            </a:r>
            <a:endParaRPr sz="1400" dirty="0">
              <a:latin typeface="Calibri"/>
              <a:cs typeface="Calibri"/>
            </a:endParaRPr>
          </a:p>
          <a:p>
            <a:pPr marL="1841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25" dirty="0">
                <a:latin typeface="Calibri"/>
                <a:cs typeface="Calibri"/>
              </a:rPr>
              <a:t>Buckley, </a:t>
            </a:r>
            <a:r>
              <a:rPr sz="1400" spc="-15" dirty="0">
                <a:latin typeface="Calibri"/>
                <a:cs typeface="Calibri"/>
              </a:rPr>
              <a:t>J. </a:t>
            </a:r>
            <a:r>
              <a:rPr sz="1400" spc="-5" dirty="0">
                <a:latin typeface="Calibri"/>
                <a:cs typeface="Calibri"/>
              </a:rPr>
              <a:t>Hedge, </a:t>
            </a:r>
            <a:r>
              <a:rPr sz="1400" dirty="0">
                <a:latin typeface="Calibri"/>
                <a:cs typeface="Calibri"/>
              </a:rPr>
              <a:t>A., </a:t>
            </a:r>
            <a:r>
              <a:rPr sz="1400" spc="-30" dirty="0">
                <a:latin typeface="Calibri"/>
                <a:cs typeface="Calibri"/>
              </a:rPr>
              <a:t>Yates, </a:t>
            </a:r>
            <a:r>
              <a:rPr sz="1400" spc="-55" dirty="0">
                <a:latin typeface="Calibri"/>
                <a:cs typeface="Calibri"/>
              </a:rPr>
              <a:t>T., </a:t>
            </a:r>
            <a:r>
              <a:rPr sz="1400" spc="-5" dirty="0">
                <a:latin typeface="Calibri"/>
                <a:cs typeface="Calibri"/>
              </a:rPr>
              <a:t>Copeland, R. </a:t>
            </a:r>
            <a:r>
              <a:rPr sz="1400" spc="-10" dirty="0">
                <a:latin typeface="Calibri"/>
                <a:cs typeface="Calibri"/>
              </a:rPr>
              <a:t>Loosemore, </a:t>
            </a:r>
            <a:r>
              <a:rPr sz="1400" spc="-5" dirty="0">
                <a:latin typeface="Calibri"/>
                <a:cs typeface="Calibri"/>
              </a:rPr>
              <a:t>M., </a:t>
            </a:r>
            <a:r>
              <a:rPr sz="1400" spc="-25" dirty="0">
                <a:latin typeface="Calibri"/>
                <a:cs typeface="Calibri"/>
              </a:rPr>
              <a:t>Hamer, </a:t>
            </a:r>
            <a:r>
              <a:rPr sz="1400" spc="-5" dirty="0">
                <a:latin typeface="Calibri"/>
                <a:cs typeface="Calibri"/>
              </a:rPr>
              <a:t>M., </a:t>
            </a:r>
            <a:r>
              <a:rPr sz="1400" spc="-25" dirty="0">
                <a:latin typeface="Calibri"/>
                <a:cs typeface="Calibri"/>
              </a:rPr>
              <a:t>Bradley, </a:t>
            </a:r>
            <a:r>
              <a:rPr sz="1400" spc="-5" dirty="0">
                <a:latin typeface="Calibri"/>
                <a:cs typeface="Calibri"/>
              </a:rPr>
              <a:t>G.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Dunstan, </a:t>
            </a:r>
            <a:r>
              <a:rPr sz="1400" spc="-30" dirty="0">
                <a:latin typeface="Calibri"/>
                <a:cs typeface="Calibri"/>
              </a:rPr>
              <a:t>D. </a:t>
            </a:r>
            <a:r>
              <a:rPr sz="1400" dirty="0">
                <a:latin typeface="Calibri"/>
                <a:cs typeface="Calibri"/>
              </a:rPr>
              <a:t>(2015). The </a:t>
            </a:r>
            <a:r>
              <a:rPr sz="1400" spc="-15" dirty="0">
                <a:latin typeface="Calibri"/>
                <a:cs typeface="Calibri"/>
              </a:rPr>
              <a:t>sedentary </a:t>
            </a:r>
            <a:r>
              <a:rPr sz="1400" spc="-10" dirty="0">
                <a:latin typeface="Calibri"/>
                <a:cs typeface="Calibri"/>
              </a:rPr>
              <a:t>office: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growing </a:t>
            </a:r>
            <a:r>
              <a:rPr sz="1400" spc="-10" dirty="0">
                <a:latin typeface="Calibri"/>
                <a:cs typeface="Calibri"/>
              </a:rPr>
              <a:t>case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spc="-15" dirty="0">
                <a:latin typeface="Calibri"/>
                <a:cs typeface="Calibri"/>
              </a:rPr>
              <a:t>towards better </a:t>
            </a:r>
            <a:r>
              <a:rPr sz="1400" spc="-5" dirty="0">
                <a:latin typeface="Calibri"/>
                <a:cs typeface="Calibri"/>
              </a:rPr>
              <a:t>health 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20" dirty="0">
                <a:latin typeface="Calibri"/>
                <a:cs typeface="Calibri"/>
              </a:rPr>
              <a:t>productivity. </a:t>
            </a:r>
            <a:r>
              <a:rPr sz="1400" spc="-5" dirty="0">
                <a:latin typeface="Calibri"/>
                <a:cs typeface="Calibri"/>
              </a:rPr>
              <a:t>Expert </a:t>
            </a:r>
            <a:r>
              <a:rPr sz="1400" spc="-20" dirty="0">
                <a:latin typeface="Calibri"/>
                <a:cs typeface="Calibri"/>
              </a:rPr>
              <a:t>statement </a:t>
            </a:r>
            <a:r>
              <a:rPr sz="1400" spc="-10" dirty="0">
                <a:latin typeface="Calibri"/>
                <a:cs typeface="Calibri"/>
              </a:rPr>
              <a:t>commissioned </a:t>
            </a:r>
            <a:r>
              <a:rPr sz="1400" dirty="0">
                <a:latin typeface="Calibri"/>
                <a:cs typeface="Calibri"/>
              </a:rPr>
              <a:t>by </a:t>
            </a:r>
            <a:r>
              <a:rPr sz="1400" spc="-5" dirty="0">
                <a:latin typeface="Calibri"/>
                <a:cs typeface="Calibri"/>
              </a:rPr>
              <a:t>Public Health </a:t>
            </a:r>
            <a:r>
              <a:rPr sz="1400" dirty="0">
                <a:latin typeface="Calibri"/>
                <a:cs typeface="Calibri"/>
              </a:rPr>
              <a:t>England and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Active  </a:t>
            </a:r>
            <a:r>
              <a:rPr sz="1400" spc="-15" dirty="0">
                <a:latin typeface="Calibri"/>
                <a:cs typeface="Calibri"/>
              </a:rPr>
              <a:t>Working </a:t>
            </a:r>
            <a:r>
              <a:rPr sz="1400" spc="-5" dirty="0">
                <a:latin typeface="Calibri"/>
                <a:cs typeface="Calibri"/>
              </a:rPr>
              <a:t>Community </a:t>
            </a:r>
            <a:r>
              <a:rPr sz="1400" spc="-20" dirty="0">
                <a:latin typeface="Calibri"/>
                <a:cs typeface="Calibri"/>
              </a:rPr>
              <a:t>Interest Company. </a:t>
            </a:r>
            <a:r>
              <a:rPr sz="1400" i="1" spc="-5" dirty="0">
                <a:latin typeface="Calibri"/>
                <a:cs typeface="Calibri"/>
              </a:rPr>
              <a:t>British Journal of Sports</a:t>
            </a:r>
            <a:r>
              <a:rPr sz="1400" i="1" spc="15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Medicine</a:t>
            </a:r>
            <a:r>
              <a:rPr sz="1400" spc="-5" dirty="0">
                <a:latin typeface="Calibri"/>
                <a:cs typeface="Calibri"/>
              </a:rPr>
              <a:t>;0:1-6.</a:t>
            </a:r>
            <a:endParaRPr sz="1400" dirty="0">
              <a:latin typeface="Calibri"/>
              <a:cs typeface="Calibri"/>
            </a:endParaRPr>
          </a:p>
          <a:p>
            <a:pPr marL="1841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10" dirty="0">
                <a:latin typeface="Calibri"/>
                <a:cs typeface="Calibri"/>
              </a:rPr>
              <a:t>Caspersen, </a:t>
            </a:r>
            <a:r>
              <a:rPr sz="1400" dirty="0">
                <a:latin typeface="Calibri"/>
                <a:cs typeface="Calibri"/>
              </a:rPr>
              <a:t>C.J. </a:t>
            </a:r>
            <a:r>
              <a:rPr sz="1400" spc="-10" dirty="0">
                <a:latin typeface="Calibri"/>
                <a:cs typeface="Calibri"/>
              </a:rPr>
              <a:t>Powell, </a:t>
            </a:r>
            <a:r>
              <a:rPr sz="1400" dirty="0">
                <a:latin typeface="Calibri"/>
                <a:cs typeface="Calibri"/>
              </a:rPr>
              <a:t>K.E. and </a:t>
            </a:r>
            <a:r>
              <a:rPr sz="1400" spc="-10" dirty="0">
                <a:latin typeface="Calibri"/>
                <a:cs typeface="Calibri"/>
              </a:rPr>
              <a:t>Christenson </a:t>
            </a:r>
            <a:r>
              <a:rPr sz="1400" spc="-5" dirty="0">
                <a:latin typeface="Calibri"/>
                <a:cs typeface="Calibri"/>
              </a:rPr>
              <a:t>G.M. </a:t>
            </a:r>
            <a:r>
              <a:rPr sz="1400" dirty="0">
                <a:latin typeface="Calibri"/>
                <a:cs typeface="Calibri"/>
              </a:rPr>
              <a:t>(1985) </a:t>
            </a:r>
            <a:r>
              <a:rPr sz="1400" spc="-15" dirty="0">
                <a:latin typeface="Calibri"/>
                <a:cs typeface="Calibri"/>
              </a:rPr>
              <a:t>‘Physical </a:t>
            </a:r>
            <a:r>
              <a:rPr sz="1400" spc="-20" dirty="0">
                <a:latin typeface="Calibri"/>
                <a:cs typeface="Calibri"/>
              </a:rPr>
              <a:t>Activity, </a:t>
            </a:r>
            <a:r>
              <a:rPr sz="1400" spc="-15" dirty="0">
                <a:latin typeface="Calibri"/>
                <a:cs typeface="Calibri"/>
              </a:rPr>
              <a:t>Exercise,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Physical </a:t>
            </a:r>
            <a:r>
              <a:rPr sz="1400" spc="-10" dirty="0">
                <a:latin typeface="Calibri"/>
                <a:cs typeface="Calibri"/>
              </a:rPr>
              <a:t>Fitness: Definitions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Distinctions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dirty="0">
                <a:latin typeface="Calibri"/>
                <a:cs typeface="Calibri"/>
              </a:rPr>
              <a:t>Health- </a:t>
            </a:r>
            <a:r>
              <a:rPr sz="1400" spc="-20" dirty="0">
                <a:latin typeface="Calibri"/>
                <a:cs typeface="Calibri"/>
              </a:rPr>
              <a:t>Related </a:t>
            </a:r>
            <a:r>
              <a:rPr sz="1400" spc="-25" dirty="0">
                <a:latin typeface="Calibri"/>
                <a:cs typeface="Calibri"/>
              </a:rPr>
              <a:t>Research’. </a:t>
            </a:r>
            <a:r>
              <a:rPr sz="1400" i="1" spc="-10" dirty="0">
                <a:latin typeface="Calibri"/>
                <a:cs typeface="Calibri"/>
              </a:rPr>
              <a:t>Public</a:t>
            </a:r>
            <a:r>
              <a:rPr sz="1400" i="1" spc="27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Health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sz="1400" i="1" spc="-10" dirty="0">
                <a:latin typeface="Calibri"/>
                <a:cs typeface="Calibri"/>
              </a:rPr>
              <a:t>Reports </a:t>
            </a:r>
            <a:r>
              <a:rPr sz="1400" dirty="0">
                <a:latin typeface="Calibri"/>
                <a:cs typeface="Calibri"/>
              </a:rPr>
              <a:t>100(2)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126-131</a:t>
            </a:r>
            <a:endParaRPr lang="en-GB" sz="1400" dirty="0">
              <a:latin typeface="Calibri"/>
              <a:cs typeface="Calibri"/>
            </a:endParaRPr>
          </a:p>
          <a:p>
            <a:pPr marL="1841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GB" sz="1400" dirty="0"/>
              <a:t>Department of Health and Social Care (2019) </a:t>
            </a:r>
            <a:r>
              <a:rPr lang="en-GB" sz="1400" i="1" dirty="0"/>
              <a:t>UK Chief Medical Officers’ Physical Activity Guidelines.</a:t>
            </a:r>
            <a:r>
              <a:rPr lang="en-GB" sz="1400" dirty="0"/>
              <a:t> </a:t>
            </a:r>
            <a:r>
              <a:rPr lang="en-GB" sz="1400" dirty="0">
                <a:hlinkClick r:id="rId2"/>
              </a:rPr>
              <a:t>https://assets.publishing.service.gov.uk/government/uploads/system/uploads/attachment_data/file/832868/uk-chief-medical-officers-physical-activity-guidelines.pdf</a:t>
            </a:r>
            <a:r>
              <a:rPr lang="en-GB" sz="1400" dirty="0"/>
              <a:t> </a:t>
            </a:r>
            <a:endParaRPr sz="1400" dirty="0">
              <a:latin typeface="Calibri"/>
              <a:cs typeface="Calibri"/>
            </a:endParaRPr>
          </a:p>
          <a:p>
            <a:pPr marL="184150" marR="727710" indent="-171450">
              <a:lnSpc>
                <a:spcPct val="150000"/>
              </a:lnSpc>
              <a:spcBef>
                <a:spcPts val="12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latin typeface="Calibri"/>
                <a:cs typeface="Calibri"/>
              </a:rPr>
              <a:t>Hardman, </a:t>
            </a:r>
            <a:r>
              <a:rPr sz="1400" dirty="0">
                <a:latin typeface="Calibri"/>
                <a:cs typeface="Calibri"/>
              </a:rPr>
              <a:t>A.E. and </a:t>
            </a:r>
            <a:r>
              <a:rPr sz="1400" spc="-10" dirty="0">
                <a:latin typeface="Calibri"/>
                <a:cs typeface="Calibri"/>
              </a:rPr>
              <a:t>Stensel, </a:t>
            </a:r>
            <a:r>
              <a:rPr sz="1400" spc="-15" dirty="0">
                <a:latin typeface="Calibri"/>
                <a:cs typeface="Calibri"/>
              </a:rPr>
              <a:t>D.J. </a:t>
            </a:r>
            <a:r>
              <a:rPr sz="1400" dirty="0">
                <a:latin typeface="Calibri"/>
                <a:cs typeface="Calibri"/>
              </a:rPr>
              <a:t>(2009). </a:t>
            </a:r>
            <a:r>
              <a:rPr sz="1400" i="1" spc="-10" dirty="0">
                <a:latin typeface="Calibri"/>
                <a:cs typeface="Calibri"/>
              </a:rPr>
              <a:t>Physical </a:t>
            </a:r>
            <a:r>
              <a:rPr sz="1400" i="1" spc="-5" dirty="0">
                <a:latin typeface="Calibri"/>
                <a:cs typeface="Calibri"/>
              </a:rPr>
              <a:t>Activity </a:t>
            </a:r>
            <a:r>
              <a:rPr sz="1400" i="1" spc="-10" dirty="0">
                <a:latin typeface="Calibri"/>
                <a:cs typeface="Calibri"/>
              </a:rPr>
              <a:t>and </a:t>
            </a:r>
            <a:r>
              <a:rPr sz="1400" i="1" spc="-5" dirty="0">
                <a:latin typeface="Calibri"/>
                <a:cs typeface="Calibri"/>
              </a:rPr>
              <a:t>Health: The evidence  </a:t>
            </a:r>
            <a:r>
              <a:rPr sz="1400" i="1" spc="-10" dirty="0">
                <a:latin typeface="Calibri"/>
                <a:cs typeface="Calibri"/>
              </a:rPr>
              <a:t>explained</a:t>
            </a:r>
            <a:r>
              <a:rPr sz="1400" spc="-10" dirty="0">
                <a:latin typeface="Calibri"/>
                <a:cs typeface="Calibri"/>
              </a:rPr>
              <a:t>.</a:t>
            </a:r>
            <a:r>
              <a:rPr lang="en-GB"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London: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Routledge.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4792" y="320040"/>
            <a:ext cx="8662670" cy="6217920"/>
          </a:xfrm>
          <a:custGeom>
            <a:avLst/>
            <a:gdLst/>
            <a:ahLst/>
            <a:cxnLst/>
            <a:rect l="l" t="t" r="r" b="b"/>
            <a:pathLst>
              <a:path w="8662670" h="6217920">
                <a:moveTo>
                  <a:pt x="0" y="6217920"/>
                </a:moveTo>
                <a:lnTo>
                  <a:pt x="8662416" y="6217920"/>
                </a:lnTo>
                <a:lnTo>
                  <a:pt x="8662416" y="0"/>
                </a:lnTo>
                <a:lnTo>
                  <a:pt x="0" y="0"/>
                </a:lnTo>
                <a:lnTo>
                  <a:pt x="0" y="6217920"/>
                </a:lnTo>
                <a:close/>
              </a:path>
            </a:pathLst>
          </a:custGeom>
          <a:solidFill>
            <a:srgbClr val="00000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0783" y="256031"/>
            <a:ext cx="8790940" cy="6346190"/>
          </a:xfrm>
          <a:custGeom>
            <a:avLst/>
            <a:gdLst/>
            <a:ahLst/>
            <a:cxnLst/>
            <a:rect l="l" t="t" r="r" b="b"/>
            <a:pathLst>
              <a:path w="8790940" h="6346190">
                <a:moveTo>
                  <a:pt x="8726424" y="0"/>
                </a:moveTo>
                <a:lnTo>
                  <a:pt x="64008" y="0"/>
                </a:lnTo>
                <a:lnTo>
                  <a:pt x="39112" y="5036"/>
                </a:lnTo>
                <a:lnTo>
                  <a:pt x="18764" y="18764"/>
                </a:lnTo>
                <a:lnTo>
                  <a:pt x="5036" y="39112"/>
                </a:lnTo>
                <a:lnTo>
                  <a:pt x="0" y="64008"/>
                </a:lnTo>
                <a:lnTo>
                  <a:pt x="0" y="6281928"/>
                </a:lnTo>
                <a:lnTo>
                  <a:pt x="5036" y="6306840"/>
                </a:lnTo>
                <a:lnTo>
                  <a:pt x="18764" y="6327186"/>
                </a:lnTo>
                <a:lnTo>
                  <a:pt x="39112" y="6340905"/>
                </a:lnTo>
                <a:lnTo>
                  <a:pt x="64008" y="6345936"/>
                </a:lnTo>
                <a:lnTo>
                  <a:pt x="8726424" y="6345936"/>
                </a:lnTo>
                <a:lnTo>
                  <a:pt x="8751319" y="6340905"/>
                </a:lnTo>
                <a:lnTo>
                  <a:pt x="8771667" y="6327186"/>
                </a:lnTo>
                <a:lnTo>
                  <a:pt x="8776291" y="6320332"/>
                </a:lnTo>
                <a:lnTo>
                  <a:pt x="64008" y="6320332"/>
                </a:lnTo>
                <a:lnTo>
                  <a:pt x="49067" y="6317314"/>
                </a:lnTo>
                <a:lnTo>
                  <a:pt x="36877" y="6309083"/>
                </a:lnTo>
                <a:lnTo>
                  <a:pt x="28664" y="6296876"/>
                </a:lnTo>
                <a:lnTo>
                  <a:pt x="25654" y="6281928"/>
                </a:lnTo>
                <a:lnTo>
                  <a:pt x="25654" y="64008"/>
                </a:lnTo>
                <a:lnTo>
                  <a:pt x="28664" y="49067"/>
                </a:lnTo>
                <a:lnTo>
                  <a:pt x="36877" y="36877"/>
                </a:lnTo>
                <a:lnTo>
                  <a:pt x="49067" y="28664"/>
                </a:lnTo>
                <a:lnTo>
                  <a:pt x="64008" y="25653"/>
                </a:lnTo>
                <a:lnTo>
                  <a:pt x="8776316" y="25653"/>
                </a:lnTo>
                <a:lnTo>
                  <a:pt x="8771667" y="18764"/>
                </a:lnTo>
                <a:lnTo>
                  <a:pt x="8751319" y="5036"/>
                </a:lnTo>
                <a:lnTo>
                  <a:pt x="8726424" y="0"/>
                </a:lnTo>
                <a:close/>
              </a:path>
              <a:path w="8790940" h="6346190">
                <a:moveTo>
                  <a:pt x="8776316" y="25653"/>
                </a:moveTo>
                <a:lnTo>
                  <a:pt x="8726424" y="25653"/>
                </a:lnTo>
                <a:lnTo>
                  <a:pt x="8741364" y="28664"/>
                </a:lnTo>
                <a:lnTo>
                  <a:pt x="8753554" y="36877"/>
                </a:lnTo>
                <a:lnTo>
                  <a:pt x="8761767" y="49067"/>
                </a:lnTo>
                <a:lnTo>
                  <a:pt x="8764778" y="64008"/>
                </a:lnTo>
                <a:lnTo>
                  <a:pt x="8764778" y="6281928"/>
                </a:lnTo>
                <a:lnTo>
                  <a:pt x="8761767" y="6296876"/>
                </a:lnTo>
                <a:lnTo>
                  <a:pt x="8753554" y="6309083"/>
                </a:lnTo>
                <a:lnTo>
                  <a:pt x="8741364" y="6317314"/>
                </a:lnTo>
                <a:lnTo>
                  <a:pt x="8726424" y="6320332"/>
                </a:lnTo>
                <a:lnTo>
                  <a:pt x="8776291" y="6320332"/>
                </a:lnTo>
                <a:lnTo>
                  <a:pt x="8785395" y="6306840"/>
                </a:lnTo>
                <a:lnTo>
                  <a:pt x="8790432" y="6281928"/>
                </a:lnTo>
                <a:lnTo>
                  <a:pt x="8790432" y="64008"/>
                </a:lnTo>
                <a:lnTo>
                  <a:pt x="8785395" y="39112"/>
                </a:lnTo>
                <a:lnTo>
                  <a:pt x="8776316" y="25653"/>
                </a:lnTo>
                <a:close/>
              </a:path>
              <a:path w="8790940" h="6346190">
                <a:moveTo>
                  <a:pt x="8733536" y="51181"/>
                </a:moveTo>
                <a:lnTo>
                  <a:pt x="56896" y="51181"/>
                </a:lnTo>
                <a:lnTo>
                  <a:pt x="51181" y="56896"/>
                </a:lnTo>
                <a:lnTo>
                  <a:pt x="51181" y="6289001"/>
                </a:lnTo>
                <a:lnTo>
                  <a:pt x="56896" y="6294729"/>
                </a:lnTo>
                <a:lnTo>
                  <a:pt x="8733536" y="6294729"/>
                </a:lnTo>
                <a:lnTo>
                  <a:pt x="8739251" y="6289001"/>
                </a:lnTo>
                <a:lnTo>
                  <a:pt x="8739251" y="6217920"/>
                </a:lnTo>
                <a:lnTo>
                  <a:pt x="128016" y="6217920"/>
                </a:lnTo>
                <a:lnTo>
                  <a:pt x="128016" y="128016"/>
                </a:lnTo>
                <a:lnTo>
                  <a:pt x="8739251" y="128016"/>
                </a:lnTo>
                <a:lnTo>
                  <a:pt x="8739251" y="56896"/>
                </a:lnTo>
                <a:lnTo>
                  <a:pt x="8733536" y="51181"/>
                </a:lnTo>
                <a:close/>
              </a:path>
              <a:path w="8790940" h="6346190">
                <a:moveTo>
                  <a:pt x="8739251" y="128016"/>
                </a:moveTo>
                <a:lnTo>
                  <a:pt x="8662416" y="128016"/>
                </a:lnTo>
                <a:lnTo>
                  <a:pt x="8662416" y="6217920"/>
                </a:lnTo>
                <a:lnTo>
                  <a:pt x="8739251" y="6217920"/>
                </a:lnTo>
                <a:lnTo>
                  <a:pt x="8739251" y="128016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8841" y="667410"/>
            <a:ext cx="227711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10"/>
              </a:lnSpc>
            </a:pPr>
            <a:r>
              <a:rPr sz="4000" spc="-60" dirty="0">
                <a:latin typeface="Calibri"/>
                <a:cs typeface="Calibri"/>
              </a:rPr>
              <a:t>R</a:t>
            </a:r>
            <a:r>
              <a:rPr sz="4000" spc="-25" dirty="0">
                <a:latin typeface="Calibri"/>
                <a:cs typeface="Calibri"/>
              </a:rPr>
              <a:t>e</a:t>
            </a:r>
            <a:r>
              <a:rPr sz="4000" spc="-100" dirty="0">
                <a:latin typeface="Calibri"/>
                <a:cs typeface="Calibri"/>
              </a:rPr>
              <a:t>f</a:t>
            </a:r>
            <a:r>
              <a:rPr sz="4000" spc="0" dirty="0">
                <a:latin typeface="Calibri"/>
                <a:cs typeface="Calibri"/>
              </a:rPr>
              <a:t>e</a:t>
            </a:r>
            <a:r>
              <a:rPr sz="4000" spc="-60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ences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1888" y="1605940"/>
            <a:ext cx="7888605" cy="4718660"/>
          </a:xfrm>
          <a:custGeom>
            <a:avLst/>
            <a:gdLst/>
            <a:ahLst/>
            <a:cxnLst/>
            <a:rect l="l" t="t" r="r" b="b"/>
            <a:pathLst>
              <a:path w="7888605" h="5386070">
                <a:moveTo>
                  <a:pt x="0" y="5385816"/>
                </a:moveTo>
                <a:lnTo>
                  <a:pt x="7888223" y="5385816"/>
                </a:lnTo>
                <a:lnTo>
                  <a:pt x="7888223" y="0"/>
                </a:lnTo>
                <a:lnTo>
                  <a:pt x="0" y="0"/>
                </a:lnTo>
                <a:lnTo>
                  <a:pt x="0" y="5385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1898" y="1295400"/>
            <a:ext cx="7593965" cy="5045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indent="-170815">
              <a:lnSpc>
                <a:spcPts val="1825"/>
              </a:lnSpc>
              <a:spcBef>
                <a:spcPts val="105"/>
              </a:spcBef>
              <a:buFont typeface="Arial"/>
              <a:buChar char="•"/>
              <a:tabLst>
                <a:tab pos="184150" algn="l"/>
              </a:tabLst>
            </a:pPr>
            <a:endParaRPr lang="en-GB" sz="1600" spc="-10" dirty="0">
              <a:latin typeface="Calibri"/>
              <a:cs typeface="Calibri"/>
            </a:endParaRPr>
          </a:p>
          <a:p>
            <a:pPr marL="183515" indent="-170815">
              <a:lnSpc>
                <a:spcPct val="150000"/>
              </a:lnSpc>
              <a:buFont typeface="Arial"/>
              <a:buChar char="•"/>
              <a:tabLst>
                <a:tab pos="184150" algn="l"/>
              </a:tabLst>
            </a:pPr>
            <a:r>
              <a:rPr sz="1600" spc="-15" dirty="0" err="1">
                <a:latin typeface="Calibri"/>
                <a:cs typeface="Calibri"/>
              </a:rPr>
              <a:t>Katzmarzyk</a:t>
            </a:r>
            <a:r>
              <a:rPr sz="1600" spc="-15" dirty="0">
                <a:latin typeface="Calibri"/>
                <a:cs typeface="Calibri"/>
              </a:rPr>
              <a:t>, </a:t>
            </a:r>
            <a:r>
              <a:rPr sz="1600" spc="-120" dirty="0">
                <a:latin typeface="Calibri"/>
                <a:cs typeface="Calibri"/>
              </a:rPr>
              <a:t>P.T.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Mason, </a:t>
            </a:r>
            <a:r>
              <a:rPr sz="1600" dirty="0">
                <a:latin typeface="Calibri"/>
                <a:cs typeface="Calibri"/>
              </a:rPr>
              <a:t>C. (2009). The </a:t>
            </a:r>
            <a:r>
              <a:rPr sz="1600" spc="-15" dirty="0">
                <a:latin typeface="Calibri"/>
                <a:cs typeface="Calibri"/>
              </a:rPr>
              <a:t>physical </a:t>
            </a:r>
            <a:r>
              <a:rPr sz="1600" spc="-10" dirty="0">
                <a:latin typeface="Calibri"/>
                <a:cs typeface="Calibri"/>
              </a:rPr>
              <a:t>activity transition. </a:t>
            </a:r>
            <a:r>
              <a:rPr sz="1600" i="1" spc="-5" dirty="0">
                <a:latin typeface="Calibri"/>
                <a:cs typeface="Calibri"/>
              </a:rPr>
              <a:t>Journal of</a:t>
            </a:r>
            <a:r>
              <a:rPr sz="1600" i="1" spc="6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Physical</a:t>
            </a:r>
            <a:endParaRPr sz="1600" dirty="0">
              <a:latin typeface="Calibri"/>
              <a:cs typeface="Calibri"/>
            </a:endParaRPr>
          </a:p>
          <a:p>
            <a:pPr marL="183515">
              <a:lnSpc>
                <a:spcPct val="150000"/>
              </a:lnSpc>
            </a:pPr>
            <a:r>
              <a:rPr sz="1600" i="1" spc="-5" dirty="0">
                <a:latin typeface="Calibri"/>
                <a:cs typeface="Calibri"/>
              </a:rPr>
              <a:t>Activity </a:t>
            </a:r>
            <a:r>
              <a:rPr sz="1600" i="1" spc="-10" dirty="0">
                <a:latin typeface="Calibri"/>
                <a:cs typeface="Calibri"/>
              </a:rPr>
              <a:t>and </a:t>
            </a:r>
            <a:r>
              <a:rPr sz="1600" i="1" spc="-5" dirty="0">
                <a:latin typeface="Calibri"/>
                <a:cs typeface="Calibri"/>
              </a:rPr>
              <a:t>Health</a:t>
            </a:r>
            <a:r>
              <a:rPr sz="1600" spc="-5" dirty="0">
                <a:latin typeface="Calibri"/>
                <a:cs typeface="Calibri"/>
              </a:rPr>
              <a:t>. </a:t>
            </a:r>
            <a:r>
              <a:rPr sz="1600" dirty="0">
                <a:latin typeface="Calibri"/>
                <a:cs typeface="Calibri"/>
              </a:rPr>
              <a:t>6,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269-280.</a:t>
            </a:r>
          </a:p>
          <a:p>
            <a:pPr marL="183515" marR="195580" indent="-170815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sz="1600" spc="-10" dirty="0">
                <a:latin typeface="Calibri"/>
                <a:cs typeface="Calibri"/>
              </a:rPr>
              <a:t>Park </a:t>
            </a:r>
            <a:r>
              <a:rPr sz="1600" spc="-15" dirty="0">
                <a:latin typeface="Calibri"/>
                <a:cs typeface="Calibri"/>
              </a:rPr>
              <a:t>RJ. </a:t>
            </a:r>
            <a:r>
              <a:rPr sz="1600" dirty="0">
                <a:latin typeface="Calibri"/>
                <a:cs typeface="Calibri"/>
              </a:rPr>
              <a:t>(1997). </a:t>
            </a:r>
            <a:r>
              <a:rPr sz="1600" spc="-10" dirty="0">
                <a:latin typeface="Calibri"/>
                <a:cs typeface="Calibri"/>
              </a:rPr>
              <a:t>High-protein diets, </a:t>
            </a:r>
            <a:r>
              <a:rPr sz="1600" spc="-15" dirty="0">
                <a:latin typeface="Calibri"/>
                <a:cs typeface="Calibri"/>
              </a:rPr>
              <a:t>‘damaged </a:t>
            </a:r>
            <a:r>
              <a:rPr sz="1600" spc="-25" dirty="0">
                <a:latin typeface="Calibri"/>
                <a:cs typeface="Calibri"/>
              </a:rPr>
              <a:t>hearts’,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rowing </a:t>
            </a:r>
            <a:r>
              <a:rPr sz="1600" dirty="0">
                <a:latin typeface="Calibri"/>
                <a:cs typeface="Calibri"/>
              </a:rPr>
              <a:t>men: </a:t>
            </a:r>
            <a:r>
              <a:rPr sz="1600" spc="-15" dirty="0">
                <a:latin typeface="Calibri"/>
                <a:cs typeface="Calibri"/>
              </a:rPr>
              <a:t>antecedents </a:t>
            </a:r>
            <a:r>
              <a:rPr sz="1600" spc="-5" dirty="0">
                <a:latin typeface="Calibri"/>
                <a:cs typeface="Calibri"/>
              </a:rPr>
              <a:t>of  modern sports medicine and </a:t>
            </a:r>
            <a:r>
              <a:rPr sz="1600" spc="-20" dirty="0">
                <a:latin typeface="Calibri"/>
                <a:cs typeface="Calibri"/>
              </a:rPr>
              <a:t>exercise </a:t>
            </a:r>
            <a:r>
              <a:rPr sz="1600" spc="-5" dirty="0">
                <a:latin typeface="Calibri"/>
                <a:cs typeface="Calibri"/>
              </a:rPr>
              <a:t>science, </a:t>
            </a:r>
            <a:r>
              <a:rPr sz="1600" dirty="0">
                <a:latin typeface="Calibri"/>
                <a:cs typeface="Calibri"/>
              </a:rPr>
              <a:t>1867–1928.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i="1" spc="-5" dirty="0">
                <a:latin typeface="Calibri"/>
                <a:cs typeface="Calibri"/>
              </a:rPr>
              <a:t>xercise and Sport in Science  </a:t>
            </a:r>
            <a:r>
              <a:rPr sz="1600" i="1" dirty="0">
                <a:latin typeface="Calibri"/>
                <a:cs typeface="Calibri"/>
              </a:rPr>
              <a:t>Reviews;</a:t>
            </a:r>
            <a:r>
              <a:rPr sz="1600" dirty="0">
                <a:latin typeface="Calibri"/>
                <a:cs typeface="Calibri"/>
              </a:rPr>
              <a:t>25:137–69.</a:t>
            </a:r>
          </a:p>
          <a:p>
            <a:pPr marL="183515" indent="-170815">
              <a:lnSpc>
                <a:spcPct val="150000"/>
              </a:lnSpc>
              <a:buFont typeface="Arial"/>
              <a:buChar char="•"/>
              <a:tabLst>
                <a:tab pos="184150" algn="l"/>
              </a:tabLst>
            </a:pPr>
            <a:r>
              <a:rPr sz="1600" spc="-20" dirty="0">
                <a:latin typeface="Calibri"/>
                <a:cs typeface="Calibri"/>
              </a:rPr>
              <a:t>Pate, </a:t>
            </a:r>
            <a:r>
              <a:rPr sz="1600" spc="-5" dirty="0">
                <a:latin typeface="Calibri"/>
                <a:cs typeface="Calibri"/>
              </a:rPr>
              <a:t>R.R. </a:t>
            </a:r>
            <a:r>
              <a:rPr sz="1600" dirty="0">
                <a:latin typeface="Calibri"/>
                <a:cs typeface="Calibri"/>
              </a:rPr>
              <a:t>(1988). The </a:t>
            </a:r>
            <a:r>
              <a:rPr sz="1600" spc="-10" dirty="0">
                <a:latin typeface="Calibri"/>
                <a:cs typeface="Calibri"/>
              </a:rPr>
              <a:t>evolving definition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-15" dirty="0">
                <a:latin typeface="Calibri"/>
                <a:cs typeface="Calibri"/>
              </a:rPr>
              <a:t>physical </a:t>
            </a:r>
            <a:r>
              <a:rPr sz="1600" spc="-10" dirty="0">
                <a:latin typeface="Calibri"/>
                <a:cs typeface="Calibri"/>
              </a:rPr>
              <a:t>fitness. </a:t>
            </a:r>
            <a:r>
              <a:rPr sz="1600" i="1" spc="-5" dirty="0">
                <a:latin typeface="Calibri"/>
                <a:cs typeface="Calibri"/>
              </a:rPr>
              <a:t>Quest, </a:t>
            </a:r>
            <a:r>
              <a:rPr sz="1600" dirty="0">
                <a:latin typeface="Calibri"/>
                <a:cs typeface="Calibri"/>
              </a:rPr>
              <a:t>40,</a:t>
            </a:r>
            <a:r>
              <a:rPr sz="1600" spc="1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174-179.</a:t>
            </a:r>
          </a:p>
          <a:p>
            <a:pPr marL="183515" indent="-170815">
              <a:lnSpc>
                <a:spcPct val="150000"/>
              </a:lnSpc>
              <a:buFont typeface="Arial"/>
              <a:buChar char="•"/>
              <a:tabLst>
                <a:tab pos="184150" algn="l"/>
              </a:tabLst>
            </a:pPr>
            <a:r>
              <a:rPr sz="1600" spc="-10" dirty="0">
                <a:latin typeface="Calibri"/>
                <a:cs typeface="Calibri"/>
              </a:rPr>
              <a:t>Rejeski, </a:t>
            </a:r>
            <a:r>
              <a:rPr sz="1600" spc="-45" dirty="0">
                <a:latin typeface="Calibri"/>
                <a:cs typeface="Calibri"/>
              </a:rPr>
              <a:t>W.J.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25" dirty="0">
                <a:latin typeface="Calibri"/>
                <a:cs typeface="Calibri"/>
              </a:rPr>
              <a:t>Brawley, </a:t>
            </a:r>
            <a:r>
              <a:rPr sz="1600" spc="-5" dirty="0">
                <a:latin typeface="Calibri"/>
                <a:cs typeface="Calibri"/>
              </a:rPr>
              <a:t>L.R. </a:t>
            </a:r>
            <a:r>
              <a:rPr sz="1600" dirty="0">
                <a:latin typeface="Calibri"/>
                <a:cs typeface="Calibri"/>
              </a:rPr>
              <a:t>(1988). </a:t>
            </a:r>
            <a:r>
              <a:rPr sz="1600" spc="-10" dirty="0">
                <a:latin typeface="Calibri"/>
                <a:cs typeface="Calibri"/>
              </a:rPr>
              <a:t>Defining </a:t>
            </a:r>
            <a:r>
              <a:rPr sz="1600" spc="-5" dirty="0">
                <a:latin typeface="Calibri"/>
                <a:cs typeface="Calibri"/>
              </a:rPr>
              <a:t>the boundaries of sport </a:t>
            </a:r>
            <a:r>
              <a:rPr sz="1600" spc="-20" dirty="0">
                <a:latin typeface="Calibri"/>
                <a:cs typeface="Calibri"/>
              </a:rPr>
              <a:t>psychology.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183515">
              <a:lnSpc>
                <a:spcPct val="150000"/>
              </a:lnSpc>
            </a:pPr>
            <a:r>
              <a:rPr sz="1600" i="1" spc="-5" dirty="0">
                <a:latin typeface="Calibri"/>
                <a:cs typeface="Calibri"/>
              </a:rPr>
              <a:t>Sport </a:t>
            </a:r>
            <a:r>
              <a:rPr sz="1600" i="1" spc="-10" dirty="0">
                <a:latin typeface="Calibri"/>
                <a:cs typeface="Calibri"/>
              </a:rPr>
              <a:t>Psychologist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2,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231-242.</a:t>
            </a:r>
          </a:p>
          <a:p>
            <a:pPr marL="183515" marR="158750" indent="-170815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sz="1600" spc="-10" dirty="0">
                <a:latin typeface="Calibri"/>
                <a:cs typeface="Calibri"/>
              </a:rPr>
              <a:t>Sedentary Behaviour </a:t>
            </a:r>
            <a:r>
              <a:rPr sz="1600" spc="-15" dirty="0">
                <a:latin typeface="Calibri"/>
                <a:cs typeface="Calibri"/>
              </a:rPr>
              <a:t>Research </a:t>
            </a:r>
            <a:r>
              <a:rPr sz="1600" spc="-10" dirty="0">
                <a:latin typeface="Calibri"/>
                <a:cs typeface="Calibri"/>
              </a:rPr>
              <a:t>Network </a:t>
            </a:r>
            <a:r>
              <a:rPr sz="1600" dirty="0">
                <a:latin typeface="Calibri"/>
                <a:cs typeface="Calibri"/>
              </a:rPr>
              <a:t>(2012). </a:t>
            </a:r>
            <a:r>
              <a:rPr sz="1600" spc="-20" dirty="0">
                <a:latin typeface="Calibri"/>
                <a:cs typeface="Calibri"/>
              </a:rPr>
              <a:t>Letter to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Editor: Standardized </a:t>
            </a:r>
            <a:r>
              <a:rPr sz="1600" spc="-5" dirty="0">
                <a:latin typeface="Calibri"/>
                <a:cs typeface="Calibri"/>
              </a:rPr>
              <a:t>use of  the </a:t>
            </a:r>
            <a:r>
              <a:rPr sz="1600" spc="-10" dirty="0">
                <a:latin typeface="Calibri"/>
                <a:cs typeface="Calibri"/>
              </a:rPr>
              <a:t>terms ‘sedentary’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15" dirty="0">
                <a:latin typeface="Calibri"/>
                <a:cs typeface="Calibri"/>
              </a:rPr>
              <a:t>‘sedentary </a:t>
            </a:r>
            <a:r>
              <a:rPr sz="1600" spc="-20" dirty="0">
                <a:latin typeface="Calibri"/>
                <a:cs typeface="Calibri"/>
              </a:rPr>
              <a:t>behaviours’. </a:t>
            </a:r>
            <a:r>
              <a:rPr sz="1600" i="1" spc="-5" dirty="0">
                <a:latin typeface="Calibri"/>
                <a:cs typeface="Calibri"/>
              </a:rPr>
              <a:t>Applied </a:t>
            </a:r>
            <a:r>
              <a:rPr sz="1600" i="1" spc="-15" dirty="0">
                <a:latin typeface="Calibri"/>
                <a:cs typeface="Calibri"/>
              </a:rPr>
              <a:t>Physiology, </a:t>
            </a:r>
            <a:r>
              <a:rPr sz="1600" i="1" spc="-10" dirty="0">
                <a:latin typeface="Calibri"/>
                <a:cs typeface="Calibri"/>
              </a:rPr>
              <a:t>Nutrition </a:t>
            </a:r>
            <a:r>
              <a:rPr sz="1600" i="1" spc="-5" dirty="0">
                <a:latin typeface="Calibri"/>
                <a:cs typeface="Calibri"/>
              </a:rPr>
              <a:t>and  </a:t>
            </a:r>
            <a:r>
              <a:rPr sz="1600" i="1" spc="-10" dirty="0">
                <a:latin typeface="Calibri"/>
                <a:cs typeface="Calibri"/>
              </a:rPr>
              <a:t>Metabolism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37,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540-542.</a:t>
            </a:r>
            <a:endParaRPr lang="en-GB" sz="1600" dirty="0">
              <a:latin typeface="Calibri"/>
              <a:cs typeface="Calibri"/>
            </a:endParaRPr>
          </a:p>
          <a:p>
            <a:pPr marL="183515" marR="158750" indent="-170815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lang="en-GB" sz="1600" dirty="0">
                <a:latin typeface="Calibri"/>
                <a:cs typeface="Calibri"/>
              </a:rPr>
              <a:t>World Health Organization (2020) </a:t>
            </a:r>
            <a:r>
              <a:rPr lang="en-GB" sz="1600" i="1" dirty="0">
                <a:latin typeface="Calibri"/>
                <a:cs typeface="Calibri"/>
              </a:rPr>
              <a:t>WHO Guidelines on Physical Activity and Sedentary Behaviour</a:t>
            </a:r>
            <a:r>
              <a:rPr lang="en-GB" sz="1600" dirty="0">
                <a:latin typeface="Calibri"/>
                <a:cs typeface="Calibri"/>
              </a:rPr>
              <a:t>, Geneva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906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1888" y="393191"/>
            <a:ext cx="7772400" cy="89661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8105" rIns="0" bIns="0" rtlCol="0">
            <a:spAutoFit/>
          </a:bodyPr>
          <a:lstStyle/>
          <a:p>
            <a:pPr marL="2085975">
              <a:lnSpc>
                <a:spcPct val="100000"/>
              </a:lnSpc>
              <a:spcBef>
                <a:spcPts val="615"/>
              </a:spcBef>
            </a:pPr>
            <a:r>
              <a:rPr sz="4400" spc="-15" dirty="0"/>
              <a:t>What </a:t>
            </a:r>
            <a:r>
              <a:rPr sz="4400" spc="-5" dirty="0"/>
              <a:t>is</a:t>
            </a:r>
            <a:r>
              <a:rPr sz="4400" spc="50" dirty="0"/>
              <a:t> </a:t>
            </a:r>
            <a:r>
              <a:rPr sz="4400" spc="-10" dirty="0"/>
              <a:t>Health?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965960" y="1722120"/>
            <a:ext cx="8278495" cy="2651760"/>
          </a:xfrm>
          <a:custGeom>
            <a:avLst/>
            <a:gdLst/>
            <a:ahLst/>
            <a:cxnLst/>
            <a:rect l="l" t="t" r="r" b="b"/>
            <a:pathLst>
              <a:path w="8278495" h="2651760">
                <a:moveTo>
                  <a:pt x="0" y="2651760"/>
                </a:moveTo>
                <a:lnTo>
                  <a:pt x="8278368" y="2651760"/>
                </a:lnTo>
                <a:lnTo>
                  <a:pt x="8278368" y="0"/>
                </a:lnTo>
                <a:lnTo>
                  <a:pt x="0" y="0"/>
                </a:lnTo>
                <a:lnTo>
                  <a:pt x="0" y="2651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6510" y="1730501"/>
            <a:ext cx="7941945" cy="2073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457200" algn="l"/>
                <a:tab pos="457834" algn="l"/>
              </a:tabLst>
            </a:pPr>
            <a:r>
              <a:rPr sz="3200" spc="-10" dirty="0">
                <a:latin typeface="Calibri"/>
                <a:cs typeface="Calibri"/>
              </a:rPr>
              <a:t>“</a:t>
            </a:r>
            <a:r>
              <a:rPr sz="3200" i="1" spc="-10" dirty="0">
                <a:latin typeface="Calibri"/>
                <a:cs typeface="Calibri"/>
              </a:rPr>
              <a:t>The </a:t>
            </a:r>
            <a:r>
              <a:rPr sz="3200" i="1" spc="-30" dirty="0">
                <a:latin typeface="Calibri"/>
                <a:cs typeface="Calibri"/>
              </a:rPr>
              <a:t>state </a:t>
            </a:r>
            <a:r>
              <a:rPr sz="3200" i="1" spc="-10" dirty="0">
                <a:latin typeface="Calibri"/>
                <a:cs typeface="Calibri"/>
              </a:rPr>
              <a:t>of being </a:t>
            </a:r>
            <a:r>
              <a:rPr sz="3200" i="1" spc="-5" dirty="0">
                <a:latin typeface="Calibri"/>
                <a:cs typeface="Calibri"/>
              </a:rPr>
              <a:t>free from illness </a:t>
            </a:r>
            <a:r>
              <a:rPr sz="3200" i="1" spc="-10" dirty="0">
                <a:latin typeface="Calibri"/>
                <a:cs typeface="Calibri"/>
              </a:rPr>
              <a:t>or</a:t>
            </a:r>
            <a:r>
              <a:rPr sz="3200" i="1" spc="125" dirty="0">
                <a:latin typeface="Calibri"/>
                <a:cs typeface="Calibri"/>
              </a:rPr>
              <a:t> </a:t>
            </a:r>
            <a:r>
              <a:rPr sz="3200" i="1" spc="0" dirty="0">
                <a:latin typeface="Calibri"/>
                <a:cs typeface="Calibri"/>
              </a:rPr>
              <a:t>injury</a:t>
            </a:r>
            <a:r>
              <a:rPr sz="3200" spc="0" dirty="0">
                <a:latin typeface="Calibri"/>
                <a:cs typeface="Calibri"/>
              </a:rPr>
              <a:t>”</a:t>
            </a:r>
            <a:endParaRPr sz="3200">
              <a:latin typeface="Calibri"/>
              <a:cs typeface="Calibri"/>
            </a:endParaRPr>
          </a:p>
          <a:p>
            <a:pPr marL="4572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(Oxford </a:t>
            </a:r>
            <a:r>
              <a:rPr sz="3200" spc="-5" dirty="0">
                <a:latin typeface="Calibri"/>
                <a:cs typeface="Calibri"/>
              </a:rPr>
              <a:t>Online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Dictionary)</a:t>
            </a:r>
            <a:endParaRPr sz="3200">
              <a:latin typeface="Calibri"/>
              <a:cs typeface="Calibri"/>
            </a:endParaRPr>
          </a:p>
          <a:p>
            <a:pPr marL="457200" marR="397510" indent="-4572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57200" algn="l"/>
                <a:tab pos="457834" algn="l"/>
              </a:tabLst>
            </a:pPr>
            <a:r>
              <a:rPr sz="3200" spc="-10" dirty="0">
                <a:latin typeface="Calibri"/>
                <a:cs typeface="Calibri"/>
              </a:rPr>
              <a:t>Huber </a:t>
            </a:r>
            <a:r>
              <a:rPr sz="3200" i="1" spc="-10" dirty="0">
                <a:latin typeface="Calibri"/>
                <a:cs typeface="Calibri"/>
              </a:rPr>
              <a:t>et </a:t>
            </a:r>
            <a:r>
              <a:rPr sz="3200" i="1" spc="-5" dirty="0">
                <a:latin typeface="Calibri"/>
                <a:cs typeface="Calibri"/>
              </a:rPr>
              <a:t>al</a:t>
            </a:r>
            <a:r>
              <a:rPr sz="3200" spc="-5" dirty="0">
                <a:latin typeface="Calibri"/>
                <a:cs typeface="Calibri"/>
              </a:rPr>
              <a:t>., </a:t>
            </a:r>
            <a:r>
              <a:rPr sz="3200" spc="-20" dirty="0">
                <a:latin typeface="Calibri"/>
                <a:cs typeface="Calibri"/>
              </a:rPr>
              <a:t>(2011) </a:t>
            </a:r>
            <a:r>
              <a:rPr sz="3200" spc="-15" dirty="0">
                <a:latin typeface="Calibri"/>
                <a:cs typeface="Calibri"/>
              </a:rPr>
              <a:t>‘How </a:t>
            </a:r>
            <a:r>
              <a:rPr sz="3200" spc="-10" dirty="0">
                <a:latin typeface="Calibri"/>
                <a:cs typeface="Calibri"/>
              </a:rPr>
              <a:t>should </a:t>
            </a:r>
            <a:r>
              <a:rPr sz="3200" spc="-20" dirty="0">
                <a:latin typeface="Calibri"/>
                <a:cs typeface="Calibri"/>
              </a:rPr>
              <a:t>we </a:t>
            </a:r>
            <a:r>
              <a:rPr sz="3200" spc="-10" dirty="0">
                <a:latin typeface="Calibri"/>
                <a:cs typeface="Calibri"/>
              </a:rPr>
              <a:t>define  </a:t>
            </a:r>
            <a:r>
              <a:rPr sz="3200" dirty="0">
                <a:latin typeface="Calibri"/>
                <a:cs typeface="Calibri"/>
              </a:rPr>
              <a:t>health?’ </a:t>
            </a:r>
            <a:r>
              <a:rPr sz="3200" spc="-10" dirty="0">
                <a:latin typeface="Calibri"/>
                <a:cs typeface="Calibri"/>
              </a:rPr>
              <a:t>(BMJ </a:t>
            </a:r>
            <a:r>
              <a:rPr sz="3200" spc="-5" dirty="0">
                <a:latin typeface="Calibri"/>
                <a:cs typeface="Calibri"/>
              </a:rPr>
              <a:t>paper 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Blackboard)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2565" rIns="0" bIns="0" rtlCol="0">
            <a:spAutoFit/>
          </a:bodyPr>
          <a:lstStyle/>
          <a:p>
            <a:pPr marL="2079625">
              <a:lnSpc>
                <a:spcPct val="100000"/>
              </a:lnSpc>
              <a:spcBef>
                <a:spcPts val="1595"/>
              </a:spcBef>
            </a:pPr>
            <a:r>
              <a:rPr sz="4400" spc="-5" dirty="0"/>
              <a:t>4 </a:t>
            </a:r>
            <a:r>
              <a:rPr sz="4400" spc="-10" dirty="0"/>
              <a:t>evolutionary periods </a:t>
            </a:r>
            <a:r>
              <a:rPr sz="4400" spc="-5" dirty="0"/>
              <a:t>in</a:t>
            </a:r>
            <a:r>
              <a:rPr sz="4400" spc="110" dirty="0"/>
              <a:t> </a:t>
            </a:r>
            <a:r>
              <a:rPr sz="4400" spc="-5" dirty="0"/>
              <a:t>time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990344" y="2493264"/>
            <a:ext cx="8229600" cy="31699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437515" indent="-34480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15" dirty="0">
                <a:latin typeface="Calibri"/>
                <a:cs typeface="Calibri"/>
              </a:rPr>
              <a:t>Pre-agricultural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period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10" dirty="0">
                <a:latin typeface="Calibri"/>
                <a:cs typeface="Calibri"/>
              </a:rPr>
              <a:t>Agricultural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period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10" dirty="0">
                <a:latin typeface="Calibri"/>
                <a:cs typeface="Calibri"/>
              </a:rPr>
              <a:t>Industrial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period</a:t>
            </a:r>
            <a:endParaRPr sz="3200">
              <a:latin typeface="Calibri"/>
              <a:cs typeface="Calibri"/>
            </a:endParaRPr>
          </a:p>
          <a:p>
            <a:pPr marL="437515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37515" algn="l"/>
                <a:tab pos="438150" algn="l"/>
              </a:tabLst>
            </a:pPr>
            <a:r>
              <a:rPr sz="3200" spc="-5" dirty="0">
                <a:latin typeface="Calibri"/>
                <a:cs typeface="Calibri"/>
              </a:rPr>
              <a:t>Nuclear / </a:t>
            </a:r>
            <a:r>
              <a:rPr sz="3200" spc="-10" dirty="0">
                <a:latin typeface="Calibri"/>
                <a:cs typeface="Calibri"/>
              </a:rPr>
              <a:t>technological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period</a:t>
            </a:r>
            <a:endParaRPr sz="3200">
              <a:latin typeface="Calibri"/>
              <a:cs typeface="Calibri"/>
            </a:endParaRPr>
          </a:p>
          <a:p>
            <a:pPr marR="79375" algn="r">
              <a:lnSpc>
                <a:spcPct val="100000"/>
              </a:lnSpc>
              <a:spcBef>
                <a:spcPts val="775"/>
              </a:spcBef>
            </a:pPr>
            <a:r>
              <a:rPr sz="3200" spc="-5" dirty="0">
                <a:latin typeface="Calibri"/>
                <a:cs typeface="Calibri"/>
              </a:rPr>
              <a:t>Blair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(1988)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1655" y="243840"/>
            <a:ext cx="6297295" cy="1143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3200" rIns="0" bIns="0" rtlCol="0">
            <a:spAutoFit/>
          </a:bodyPr>
          <a:lstStyle/>
          <a:p>
            <a:pPr marL="592455">
              <a:lnSpc>
                <a:spcPct val="100000"/>
              </a:lnSpc>
              <a:spcBef>
                <a:spcPts val="1600"/>
              </a:spcBef>
            </a:pPr>
            <a:r>
              <a:rPr sz="4400" spc="-20" dirty="0"/>
              <a:t>Pre-agricultural</a:t>
            </a:r>
            <a:r>
              <a:rPr sz="4400" spc="75" dirty="0"/>
              <a:t> </a:t>
            </a:r>
            <a:r>
              <a:rPr sz="4400" spc="-10" dirty="0"/>
              <a:t>period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06551" y="1767839"/>
            <a:ext cx="4889500" cy="2310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35609" indent="-344170">
              <a:lnSpc>
                <a:spcPts val="3125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3000" spc="-10" dirty="0">
                <a:latin typeface="Calibri"/>
                <a:cs typeface="Calibri"/>
              </a:rPr>
              <a:t>10,000 </a:t>
            </a:r>
            <a:r>
              <a:rPr sz="3000" spc="-20" dirty="0">
                <a:latin typeface="Calibri"/>
                <a:cs typeface="Calibri"/>
              </a:rPr>
              <a:t>years</a:t>
            </a:r>
            <a:r>
              <a:rPr sz="3000" spc="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ago</a:t>
            </a:r>
            <a:endParaRPr sz="3000">
              <a:latin typeface="Calibri"/>
              <a:cs typeface="Calibri"/>
            </a:endParaRPr>
          </a:p>
          <a:p>
            <a:pPr marL="435609" indent="-344170">
              <a:lnSpc>
                <a:spcPct val="100000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3000" spc="-10" dirty="0">
                <a:latin typeface="Calibri"/>
                <a:cs typeface="Calibri"/>
              </a:rPr>
              <a:t>Hunter </a:t>
            </a:r>
            <a:r>
              <a:rPr sz="3000" dirty="0">
                <a:latin typeface="Calibri"/>
                <a:cs typeface="Calibri"/>
              </a:rPr>
              <a:t>– </a:t>
            </a:r>
            <a:r>
              <a:rPr sz="3000" spc="-15" dirty="0">
                <a:latin typeface="Calibri"/>
                <a:cs typeface="Calibri"/>
              </a:rPr>
              <a:t>gatherer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period</a:t>
            </a:r>
            <a:endParaRPr sz="3000">
              <a:latin typeface="Calibri"/>
              <a:cs typeface="Calibri"/>
            </a:endParaRPr>
          </a:p>
          <a:p>
            <a:pPr marL="435609" indent="-344170">
              <a:lnSpc>
                <a:spcPts val="3240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3000" spc="-105" dirty="0">
                <a:latin typeface="Calibri"/>
                <a:cs typeface="Calibri"/>
              </a:rPr>
              <a:t>PA </a:t>
            </a:r>
            <a:r>
              <a:rPr sz="3000" spc="-20" dirty="0">
                <a:latin typeface="Calibri"/>
                <a:cs typeface="Calibri"/>
              </a:rPr>
              <a:t>was </a:t>
            </a:r>
            <a:r>
              <a:rPr sz="3000" spc="-5" dirty="0">
                <a:latin typeface="Calibri"/>
                <a:cs typeface="Calibri"/>
              </a:rPr>
              <a:t>high, </a:t>
            </a:r>
            <a:r>
              <a:rPr sz="3000" spc="-10" dirty="0">
                <a:latin typeface="Calibri"/>
                <a:cs typeface="Calibri"/>
              </a:rPr>
              <a:t>diet </a:t>
            </a:r>
            <a:r>
              <a:rPr sz="3000" spc="-15" dirty="0">
                <a:latin typeface="Calibri"/>
                <a:cs typeface="Calibri"/>
              </a:rPr>
              <a:t>was </a:t>
            </a:r>
            <a:r>
              <a:rPr sz="3000" dirty="0">
                <a:latin typeface="Calibri"/>
                <a:cs typeface="Calibri"/>
              </a:rPr>
              <a:t>low</a:t>
            </a:r>
            <a:r>
              <a:rPr sz="3000" spc="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endParaRPr sz="3000">
              <a:latin typeface="Calibri"/>
              <a:cs typeface="Calibri"/>
            </a:endParaRPr>
          </a:p>
          <a:p>
            <a:pPr marL="435609">
              <a:lnSpc>
                <a:spcPts val="3240"/>
              </a:lnSpc>
            </a:pPr>
            <a:r>
              <a:rPr sz="3000" spc="-30" dirty="0">
                <a:latin typeface="Calibri"/>
                <a:cs typeface="Calibri"/>
              </a:rPr>
              <a:t>fat</a:t>
            </a:r>
            <a:endParaRPr sz="3000">
              <a:latin typeface="Calibri"/>
              <a:cs typeface="Calibri"/>
            </a:endParaRPr>
          </a:p>
          <a:p>
            <a:pPr marL="435609" indent="-34417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3000" spc="-30" dirty="0">
                <a:latin typeface="Calibri"/>
                <a:cs typeface="Calibri"/>
              </a:rPr>
              <a:t>Average </a:t>
            </a:r>
            <a:r>
              <a:rPr sz="3000" dirty="0">
                <a:latin typeface="Calibri"/>
                <a:cs typeface="Calibri"/>
              </a:rPr>
              <a:t>LE = </a:t>
            </a:r>
            <a:r>
              <a:rPr sz="3000" spc="-10" dirty="0">
                <a:latin typeface="Calibri"/>
                <a:cs typeface="Calibri"/>
              </a:rPr>
              <a:t>20 </a:t>
            </a:r>
            <a:r>
              <a:rPr sz="3000" dirty="0">
                <a:latin typeface="Calibri"/>
                <a:cs typeface="Calibri"/>
              </a:rPr>
              <a:t>– 25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years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5247" y="1484375"/>
            <a:ext cx="5827776" cy="519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2351</Words>
  <Application>Microsoft Office PowerPoint</Application>
  <PresentationFormat>Widescreen</PresentationFormat>
  <Paragraphs>262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MS PGothic</vt:lpstr>
      <vt:lpstr>Arial</vt:lpstr>
      <vt:lpstr>Calibri</vt:lpstr>
      <vt:lpstr>Calibri Light</vt:lpstr>
      <vt:lpstr>Lucida Sans Unicode</vt:lpstr>
      <vt:lpstr>Times New Roman</vt:lpstr>
      <vt:lpstr>Office Theme</vt:lpstr>
      <vt:lpstr>PowerPoint Presentation</vt:lpstr>
      <vt:lpstr>Module Learning Outcomes</vt:lpstr>
      <vt:lpstr>Session Learning Outcomes                  </vt:lpstr>
      <vt:lpstr>Philosophers and physicians have  known about the connection between  physical activity and health throughout  recorded history</vt:lpstr>
      <vt:lpstr>Rudyard Kipling  (1980)</vt:lpstr>
      <vt:lpstr>What is Health?</vt:lpstr>
      <vt:lpstr>What is Health?</vt:lpstr>
      <vt:lpstr>4 evolutionary periods in time</vt:lpstr>
      <vt:lpstr>Pre-agricultural period</vt:lpstr>
      <vt:lpstr>Agricultural period</vt:lpstr>
      <vt:lpstr>Industrial period</vt:lpstr>
      <vt:lpstr>Nuclear / technological period 1945 – present day</vt:lpstr>
      <vt:lpstr>PowerPoint Presentation</vt:lpstr>
      <vt:lpstr>PowerPoint Presentation</vt:lpstr>
      <vt:lpstr>Health Survey for England 2016</vt:lpstr>
      <vt:lpstr>PowerPoint Presentation</vt:lpstr>
      <vt:lpstr>PowerPoint Presentation</vt:lpstr>
      <vt:lpstr>Physical Activity Transition (Katzmarzyk and Mason, 2009)</vt:lpstr>
      <vt:lpstr>Changing work practices</vt:lpstr>
      <vt:lpstr>PowerPoint Presentation</vt:lpstr>
      <vt:lpstr>Sitting and Health</vt:lpstr>
      <vt:lpstr>PowerPoint Presentation</vt:lpstr>
      <vt:lpstr>Trends in Global Ageing</vt:lpstr>
      <vt:lpstr>PowerPoint Presentation</vt:lpstr>
      <vt:lpstr>PowerPoint Presentation</vt:lpstr>
      <vt:lpstr>Life Expectancy (LE) UK (ONS, 2018)</vt:lpstr>
      <vt:lpstr>Healthy life expectancy UK (ONS, 2018)</vt:lpstr>
      <vt:lpstr>PowerPoint Presentation</vt:lpstr>
      <vt:lpstr>The epidemiological transition</vt:lpstr>
      <vt:lpstr>Three main behaviours…..</vt:lpstr>
      <vt:lpstr>Three modern trends…..</vt:lpstr>
      <vt:lpstr>Decreased levels of daily energy expenditure (James 1995 in: Hardman and Stencil 2009)</vt:lpstr>
      <vt:lpstr>1960s children’s activity</vt:lpstr>
      <vt:lpstr>2021 children’s activity</vt:lpstr>
      <vt:lpstr>Watching TV</vt:lpstr>
      <vt:lpstr>Time spent sedentary in leisure time (6 hoursor more) Children aged 2-15 years; 2015</vt:lpstr>
      <vt:lpstr>Trends in travel to school Children aged 5-16years; 2002 to 2016</vt:lpstr>
      <vt:lpstr>PowerPoint Presentation</vt:lpstr>
      <vt:lpstr>A perfect storm?</vt:lpstr>
      <vt:lpstr>PowerPoint Presentation</vt:lpstr>
      <vt:lpstr>If current trends continue...</vt:lpstr>
      <vt:lpstr>WHAT IS PHYSICAL ACTIVITY?</vt:lpstr>
      <vt:lpstr>Key definitions</vt:lpstr>
      <vt:lpstr>Key definitions</vt:lpstr>
      <vt:lpstr>Key definitions</vt:lpstr>
      <vt:lpstr>Consider…</vt:lpstr>
      <vt:lpstr>Historical focus on the physical activity spectrum</vt:lpstr>
      <vt:lpstr>Modern day PA research</vt:lpstr>
      <vt:lpstr>Professor Jeremy Morris</vt:lpstr>
      <vt:lpstr>PowerPoint Presentation</vt:lpstr>
      <vt:lpstr>Policy and position statements on physical activity</vt:lpstr>
      <vt:lpstr>UK Guidelines on physical activity for  adults and older adults</vt:lpstr>
      <vt:lpstr>Current UK PA Guidelines</vt:lpstr>
      <vt:lpstr>UK Guidelines – how much is needed  for adult health?</vt:lpstr>
      <vt:lpstr>Dose-response curve of PA and benefits</vt:lpstr>
      <vt:lpstr>WHO Guidelines on PA and Sedentary Behaviour (2020)</vt:lpstr>
      <vt:lpstr>WHO Guidelines on PA and Sedentary Behaviour (2020)</vt:lpstr>
      <vt:lpstr>Global PIA Issue</vt:lpstr>
      <vt:lpstr>Everybody Active, Every Day (PHE, 2014) An evidence-based approach to physical activity</vt:lpstr>
      <vt:lpstr>Everybody Active, Every Day (PHE, 2014)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Sheppard, Gail (gail.sheppard@canterbury.ac.uk)</dc:creator>
  <cp:lastModifiedBy>Murray Allen</cp:lastModifiedBy>
  <cp:revision>1</cp:revision>
  <dcterms:created xsi:type="dcterms:W3CDTF">2022-01-31T16:26:19Z</dcterms:created>
  <dcterms:modified xsi:type="dcterms:W3CDTF">2022-01-31T21:50:47Z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2022-01-31T00:00:00Z</vt:filetime>
  </property>
</Properties>
</file>